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45"/>
  </p:notesMasterIdLst>
  <p:handoutMasterIdLst>
    <p:handoutMasterId r:id="rId46"/>
  </p:handoutMasterIdLst>
  <p:sldIdLst>
    <p:sldId id="302" r:id="rId5"/>
    <p:sldId id="257" r:id="rId6"/>
    <p:sldId id="301" r:id="rId7"/>
    <p:sldId id="266" r:id="rId8"/>
    <p:sldId id="300" r:id="rId9"/>
    <p:sldId id="262" r:id="rId10"/>
    <p:sldId id="264" r:id="rId11"/>
    <p:sldId id="265" r:id="rId12"/>
    <p:sldId id="268" r:id="rId13"/>
    <p:sldId id="307" r:id="rId14"/>
    <p:sldId id="308" r:id="rId15"/>
    <p:sldId id="290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7" r:id="rId26"/>
    <p:sldId id="279" r:id="rId27"/>
    <p:sldId id="280" r:id="rId28"/>
    <p:sldId id="281" r:id="rId29"/>
    <p:sldId id="282" r:id="rId30"/>
    <p:sldId id="293" r:id="rId31"/>
    <p:sldId id="284" r:id="rId32"/>
    <p:sldId id="286" r:id="rId33"/>
    <p:sldId id="291" r:id="rId34"/>
    <p:sldId id="287" r:id="rId35"/>
    <p:sldId id="288" r:id="rId36"/>
    <p:sldId id="305" r:id="rId37"/>
    <p:sldId id="292" r:id="rId38"/>
    <p:sldId id="295" r:id="rId39"/>
    <p:sldId id="304" r:id="rId40"/>
    <p:sldId id="297" r:id="rId41"/>
    <p:sldId id="303" r:id="rId42"/>
    <p:sldId id="298" r:id="rId43"/>
    <p:sldId id="309" r:id="rId4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FFF"/>
    <a:srgbClr val="E500FF"/>
    <a:srgbClr val="853CBE"/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9" autoAdjust="0"/>
    <p:restoredTop sz="92925" autoAdjust="0"/>
  </p:normalViewPr>
  <p:slideViewPr>
    <p:cSldViewPr snapToGrid="0">
      <p:cViewPr varScale="1">
        <p:scale>
          <a:sx n="110" d="100"/>
          <a:sy n="110" d="100"/>
        </p:scale>
        <p:origin x="184" y="360"/>
      </p:cViewPr>
      <p:guideLst>
        <p:guide pos="3840"/>
        <p:guide orient="horz" pos="2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80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2E84CB3-706F-4137-8732-25083E0916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>
              <a:latin typeface="SF Pro Display" pitchFamily="2" charset="0"/>
            </a:endParaRP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5417B6-A14B-4686-9EFD-DDCC4FE1BB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B0EC1-E636-4453-B9BE-166C2C847594}" type="datetime1">
              <a:rPr lang="it-IT" smtClean="0">
                <a:latin typeface="SF Pro Display" pitchFamily="2" charset="0"/>
              </a:rPr>
              <a:t>19/07/25</a:t>
            </a:fld>
            <a:endParaRPr lang="it-IT">
              <a:latin typeface="SF Pro Display" pitchFamily="2" charset="0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75EC87-A913-42E9-8D9B-65F205C923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>
              <a:latin typeface="SF Pro Display" pitchFamily="2" charset="0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A0AA56E-52AB-4B0D-BC7C-90532C04CF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2FBC0-944E-472A-9486-59442C473939}" type="slidenum">
              <a:rPr lang="it-IT" smtClean="0">
                <a:latin typeface="SF Pro Display" pitchFamily="2" charset="0"/>
              </a:rPr>
              <a:t>‹#›</a:t>
            </a:fld>
            <a:endParaRPr lang="it-IT">
              <a:latin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2302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F Pro Display" pitchFamily="2" charset="0"/>
              </a:defRPr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F Pro Display" pitchFamily="2" charset="0"/>
              </a:defRPr>
            </a:lvl1pPr>
          </a:lstStyle>
          <a:p>
            <a:fld id="{F65FA2C9-D5D4-4BBC-AFB6-AC4588A2D212}" type="datetime1">
              <a:rPr lang="it-IT" smtClean="0"/>
              <a:pPr/>
              <a:t>19/07/25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F Pro Display" pitchFamily="2" charset="0"/>
              </a:defRPr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F Pro Display" pitchFamily="2" charset="0"/>
              </a:defRPr>
            </a:lvl1pPr>
          </a:lstStyle>
          <a:p>
            <a:fld id="{767E557C-9E66-43F1-9F87-179A985BA47D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F Pro Display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F Pro Display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F Pro Display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F Pro Display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F Pro Display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FD6ED-98E6-5EB6-0573-B551C5F2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16436C-CD4F-429C-E051-AD467DB29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36DC92-42B6-01D5-3CB6-958E585AB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“Good [morning/afternoon], my name is [</a:t>
            </a:r>
            <a:r>
              <a:rPr lang="en-GB" b="1"/>
              <a:t>Your Name</a:t>
            </a:r>
            <a:r>
              <a:rPr lang="en-GB"/>
              <a:t>], and today I’ll present the work I carried out for the </a:t>
            </a:r>
            <a:r>
              <a:rPr lang="en-GB" b="1"/>
              <a:t>Estimation and Learning in Aerospace</a:t>
            </a:r>
            <a:r>
              <a:rPr lang="en-GB"/>
              <a:t> exam project for the 2024/2025 academic year.</a:t>
            </a:r>
          </a:p>
          <a:p>
            <a:r>
              <a:rPr lang="en-GB"/>
              <a:t>The project focuses on the </a:t>
            </a:r>
            <a:r>
              <a:rPr lang="en-GB" b="1"/>
              <a:t>identification and validation of models</a:t>
            </a:r>
            <a:r>
              <a:rPr lang="en-GB"/>
              <a:t> for the </a:t>
            </a:r>
            <a:r>
              <a:rPr lang="en-GB" b="1"/>
              <a:t>longitudinal dynamics</a:t>
            </a:r>
            <a:r>
              <a:rPr lang="en-GB"/>
              <a:t> of a multirotor UAV. I explored both grey-box and black-box identification methods, and compared their performance through a Monte Carlo analysis under different noise realizations. Let’s begin with an overview of the project structure and objectives.”</a:t>
            </a:r>
          </a:p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7FA9A-422A-5400-DE01-27FD18975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1056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0EE24-768A-6EFC-DEFD-B3C050F4C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BC4EE-5950-BBAC-29DB-16ACCA6310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420EE-D0D7-3D1A-8B6B-1116CF7BF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After estimating the grey-box model, I assessed the </a:t>
            </a:r>
            <a:r>
              <a:rPr lang="en-GB" b="1"/>
              <a:t>uncertainty of the parameters</a:t>
            </a:r>
            <a:r>
              <a:rPr lang="en-GB"/>
              <a:t> using the </a:t>
            </a:r>
            <a:r>
              <a:rPr lang="en-GB" err="1"/>
              <a:t>getcov</a:t>
            </a:r>
            <a:r>
              <a:rPr lang="en-GB"/>
              <a:t>() function in MATLAB.</a:t>
            </a:r>
          </a:p>
          <a:p>
            <a:r>
              <a:rPr lang="en-GB"/>
              <a:t>This function extracts the </a:t>
            </a:r>
            <a:r>
              <a:rPr lang="en-GB" b="1"/>
              <a:t>covariance matrix</a:t>
            </a:r>
            <a:r>
              <a:rPr lang="en-GB"/>
              <a:t> of the parameter estimates. From this, the </a:t>
            </a:r>
            <a:r>
              <a:rPr lang="en-GB" b="1"/>
              <a:t>1-sigma standard deviations</a:t>
            </a:r>
            <a:r>
              <a:rPr lang="en-GB"/>
              <a:t> can be computed directly from the diagonal.</a:t>
            </a:r>
          </a:p>
          <a:p>
            <a:r>
              <a:rPr lang="en-GB"/>
              <a:t>As shown in the results: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 </a:t>
            </a:r>
            <a:r>
              <a:rPr lang="en-GB" b="1"/>
              <a:t>model output matches the simulated data well</a:t>
            </a:r>
            <a:r>
              <a:rPr lang="en-GB"/>
              <a:t>, with a </a:t>
            </a:r>
            <a:r>
              <a:rPr lang="en-GB" b="1"/>
              <a:t>fit of 94.88%</a:t>
            </a:r>
            <a:r>
              <a:rPr lang="en-GB"/>
              <a:t>, which confirms a good estimation.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 </a:t>
            </a:r>
            <a:r>
              <a:rPr lang="en-GB" b="1"/>
              <a:t>estimated parameters</a:t>
            </a:r>
            <a:r>
              <a:rPr lang="en-GB"/>
              <a:t> are close to the true values used in simulation.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However, some parameters show </a:t>
            </a:r>
            <a:r>
              <a:rPr lang="en-GB" b="1"/>
              <a:t>very large uncertainty</a:t>
            </a:r>
            <a:r>
              <a:rPr lang="en-GB"/>
              <a:t>, which means they are </a:t>
            </a:r>
            <a:r>
              <a:rPr lang="en-GB" b="1"/>
              <a:t>not uniquely identifiable</a:t>
            </a:r>
            <a:r>
              <a:rPr lang="en-GB"/>
              <a:t>. In other words, multiple combinations of parameters can produce similar system </a:t>
            </a:r>
            <a:r>
              <a:rPr lang="en-GB" err="1"/>
              <a:t>behavior</a:t>
            </a:r>
            <a:r>
              <a:rPr lang="en-GB"/>
              <a:t>.</a:t>
            </a:r>
          </a:p>
          <a:p>
            <a:r>
              <a:rPr lang="en-GB"/>
              <a:t>This highlights a common challenge in grey-box identification: while the model is physically interpretable, some parameters may be hard to estimate precisely.”</a:t>
            </a:r>
          </a:p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960A1-3B55-C16E-D79C-DBDAF7739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7480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821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introduces the </a:t>
            </a:r>
            <a:r>
              <a:rPr lang="en-GB" b="1"/>
              <a:t>Predictor-Based Subspace Identification</a:t>
            </a:r>
            <a:r>
              <a:rPr lang="en-GB"/>
              <a:t> method, or PBSID, used for black-box </a:t>
            </a:r>
            <a:r>
              <a:rPr lang="en-GB" err="1"/>
              <a:t>modeling</a:t>
            </a:r>
            <a:r>
              <a:rPr lang="en-GB"/>
              <a:t>.</a:t>
            </a:r>
          </a:p>
          <a:p>
            <a:r>
              <a:rPr lang="en-GB"/>
              <a:t>The starting point is a standard </a:t>
            </a:r>
            <a:r>
              <a:rPr lang="en-GB" b="1"/>
              <a:t>discrete-time state-space model</a:t>
            </a:r>
            <a:r>
              <a:rPr lang="en-GB"/>
              <a:t>, which is then rewritten in what's called the </a:t>
            </a:r>
            <a:r>
              <a:rPr lang="en-GB" b="1"/>
              <a:t>Kalman innovation form</a:t>
            </a:r>
            <a:r>
              <a:rPr lang="en-GB"/>
              <a:t>, where the noise is </a:t>
            </a:r>
            <a:r>
              <a:rPr lang="en-GB" err="1"/>
              <a:t>modeled</a:t>
            </a:r>
            <a:r>
              <a:rPr lang="en-GB"/>
              <a:t> explicitly through the innovation term </a:t>
            </a:r>
            <a:r>
              <a:rPr lang="en-GB" err="1"/>
              <a:t>eee</a:t>
            </a:r>
            <a:r>
              <a:rPr lang="en-GB"/>
              <a:t>.</a:t>
            </a:r>
          </a:p>
          <a:p>
            <a:r>
              <a:rPr lang="en-GB"/>
              <a:t>This formulation is essential because it allows us to </a:t>
            </a:r>
            <a:r>
              <a:rPr lang="en-GB" b="1"/>
              <a:t>reconstruct the internal states</a:t>
            </a:r>
            <a:r>
              <a:rPr lang="en-GB"/>
              <a:t> of the system from input-output data, even if the system is in closed loop.</a:t>
            </a:r>
          </a:p>
          <a:p>
            <a:r>
              <a:rPr lang="en-GB"/>
              <a:t>PBSID builds a model by </a:t>
            </a:r>
            <a:r>
              <a:rPr lang="en-GB" err="1"/>
              <a:t>analyzing</a:t>
            </a:r>
            <a:r>
              <a:rPr lang="en-GB"/>
              <a:t> how past inputs and outputs influence future outputs, using matrices of so-called </a:t>
            </a:r>
            <a:r>
              <a:rPr lang="en-GB" b="1"/>
              <a:t>Markov parameters</a:t>
            </a:r>
            <a:r>
              <a:rPr lang="en-GB"/>
              <a:t>. These are estimated using </a:t>
            </a:r>
            <a:r>
              <a:rPr lang="en-GB" b="1"/>
              <a:t>least squares</a:t>
            </a:r>
            <a:r>
              <a:rPr lang="en-GB"/>
              <a:t> techniques.</a:t>
            </a:r>
          </a:p>
          <a:p>
            <a:r>
              <a:rPr lang="en-GB"/>
              <a:t>This method is particularly suited to </a:t>
            </a:r>
            <a:r>
              <a:rPr lang="en-GB" b="1"/>
              <a:t>automated identification</a:t>
            </a:r>
            <a:r>
              <a:rPr lang="en-GB"/>
              <a:t> and gives a model that fits the data well, though it doesn’t necessarily have physical interpretability.</a:t>
            </a:r>
          </a:p>
          <a:p>
            <a:r>
              <a:rPr lang="en-GB"/>
              <a:t>In the next slides, I’ll go into the estimation steps in more detail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104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explains the concept of the </a:t>
            </a:r>
            <a:r>
              <a:rPr lang="en-GB" b="1"/>
              <a:t>past window</a:t>
            </a:r>
            <a:r>
              <a:rPr lang="en-GB"/>
              <a:t>, denoted by the </a:t>
            </a:r>
            <a:r>
              <a:rPr lang="en-GB" err="1"/>
              <a:t>parameterp</a:t>
            </a:r>
            <a:r>
              <a:rPr lang="en-GB"/>
              <a:t>, in PBSID. A larger </a:t>
            </a:r>
            <a:r>
              <a:rPr lang="en-GB" err="1"/>
              <a:t>ppp</a:t>
            </a:r>
            <a:r>
              <a:rPr lang="en-GB"/>
              <a:t> gives more data history and might capture system dynamics better — but it also increases the dimensionality of the regression problem and can introduce noise sensitivity.</a:t>
            </a:r>
          </a:p>
          <a:p>
            <a:r>
              <a:rPr lang="en-GB"/>
              <a:t>To estimate how the current state evolves from past data, we perform a sequence of </a:t>
            </a:r>
            <a:r>
              <a:rPr lang="en-GB" b="1"/>
              <a:t>recursive substitutions</a:t>
            </a:r>
            <a:r>
              <a:rPr lang="en-GB"/>
              <a:t> starting from time step k−pk - pk−p.</a:t>
            </a:r>
          </a:p>
          <a:p>
            <a:r>
              <a:rPr lang="en-GB"/>
              <a:t>The idea is to express the current state as a </a:t>
            </a:r>
            <a:r>
              <a:rPr lang="en-GB" b="1"/>
              <a:t>linear combination of past input-output pairs</a:t>
            </a:r>
            <a:r>
              <a:rPr lang="en-GB"/>
              <a:t>, using a matrix of </a:t>
            </a:r>
            <a:r>
              <a:rPr lang="en-GB" b="1"/>
              <a:t>Markov parameters</a:t>
            </a:r>
            <a:r>
              <a:rPr lang="en-GB"/>
              <a:t>.</a:t>
            </a:r>
          </a:p>
          <a:p>
            <a:r>
              <a:rPr lang="en-GB"/>
              <a:t>This results in a structure where the </a:t>
            </a:r>
            <a:r>
              <a:rPr lang="en-GB" b="1"/>
              <a:t>future state predictions</a:t>
            </a:r>
            <a:r>
              <a:rPr lang="en-GB"/>
              <a:t> depend on a stacked vector of past data. This formulation allows us to relate the unknown internal state to measurable quantities.</a:t>
            </a:r>
          </a:p>
          <a:p>
            <a:r>
              <a:rPr lang="en-GB"/>
              <a:t>These past data vectors are then used to estimate the system dynamics using a </a:t>
            </a:r>
            <a:r>
              <a:rPr lang="en-GB" b="1"/>
              <a:t>least squares problem</a:t>
            </a:r>
            <a:r>
              <a:rPr lang="en-GB"/>
              <a:t>, which leads to the estimation of the Markov matrix.”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2839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With the past data window defined, we now move to estimating the </a:t>
            </a:r>
            <a:r>
              <a:rPr lang="en-GB" b="1"/>
              <a:t>Markov parameters matrix</a:t>
            </a:r>
            <a:r>
              <a:rPr lang="en-GB"/>
              <a:t>, which captures the system's input-output </a:t>
            </a:r>
            <a:r>
              <a:rPr lang="en-GB" err="1"/>
              <a:t>behavior</a:t>
            </a:r>
            <a:r>
              <a:rPr lang="en-GB"/>
              <a:t> over time.</a:t>
            </a:r>
          </a:p>
          <a:p>
            <a:r>
              <a:rPr lang="en-GB"/>
              <a:t>This matrix defines how past input-output pairs influence the future state.</a:t>
            </a:r>
          </a:p>
          <a:p>
            <a:r>
              <a:rPr lang="en-GB"/>
              <a:t>To compute it, I solve a </a:t>
            </a:r>
            <a:r>
              <a:rPr lang="en-GB" b="1"/>
              <a:t>least-squares problem</a:t>
            </a:r>
            <a:r>
              <a:rPr lang="en-GB"/>
              <a:t> that relates the future outputs to the stacked past data. The matrix solution gives the best fit in terms of minimizing the prediction error.</a:t>
            </a:r>
          </a:p>
          <a:p>
            <a:r>
              <a:rPr lang="en-GB"/>
              <a:t>I used MATLAB’s </a:t>
            </a:r>
            <a:r>
              <a:rPr lang="en-GB" err="1"/>
              <a:t>pinv</a:t>
            </a:r>
            <a:r>
              <a:rPr lang="en-GB"/>
              <a:t>() function to compute the </a:t>
            </a:r>
            <a:r>
              <a:rPr lang="en-GB" b="1"/>
              <a:t>pseudo-inverse</a:t>
            </a:r>
            <a:r>
              <a:rPr lang="en-GB"/>
              <a:t>, which is needed because the matrix may not be square or well-conditioned.</a:t>
            </a:r>
          </a:p>
          <a:p>
            <a:r>
              <a:rPr lang="en-GB"/>
              <a:t>Once we have the Markov matrix, we can use it to estimate the </a:t>
            </a:r>
            <a:r>
              <a:rPr lang="en-GB" b="1"/>
              <a:t>state sequence</a:t>
            </a:r>
            <a:r>
              <a:rPr lang="en-GB"/>
              <a:t> over time, which is the next step in the PBSID pipeline.”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450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 this step, I construct the </a:t>
            </a:r>
            <a:r>
              <a:rPr lang="en-GB" b="1"/>
              <a:t>augmented Markov matrix</a:t>
            </a:r>
            <a:r>
              <a:rPr lang="en-GB"/>
              <a:t>, which helps estimate the system’s internal state sequence.</a:t>
            </a:r>
          </a:p>
          <a:p>
            <a:r>
              <a:rPr lang="en-GB"/>
              <a:t>By introducing a second parameter, called the </a:t>
            </a:r>
            <a:r>
              <a:rPr lang="en-GB" b="1"/>
              <a:t>future window</a:t>
            </a:r>
            <a:r>
              <a:rPr lang="en-GB"/>
              <a:t> f, I build a matrix that combines the influence of multiple future time steps.</a:t>
            </a:r>
          </a:p>
          <a:p>
            <a:r>
              <a:rPr lang="en-GB"/>
              <a:t>This augmented matrix includes </a:t>
            </a:r>
            <a:r>
              <a:rPr lang="en-GB" b="1"/>
              <a:t>stacked Markov parameters</a:t>
            </a:r>
            <a:r>
              <a:rPr lang="en-GB"/>
              <a:t> that relate past data to future state values across the prediction horizon.</a:t>
            </a:r>
          </a:p>
          <a:p>
            <a:r>
              <a:rPr lang="en-GB"/>
              <a:t>The state sequence is then estimated by projecting the measured outputs onto this matrix, using </a:t>
            </a:r>
            <a:r>
              <a:rPr lang="en-GB" b="1"/>
              <a:t>Singular Value Decomposition</a:t>
            </a:r>
            <a:r>
              <a:rPr lang="en-GB"/>
              <a:t> — or SVD — which I’ll describe on the next slide.</a:t>
            </a:r>
          </a:p>
          <a:p>
            <a:r>
              <a:rPr lang="en-GB"/>
              <a:t>The choice of </a:t>
            </a:r>
            <a:r>
              <a:rPr lang="en-GB" err="1"/>
              <a:t>ppp</a:t>
            </a:r>
            <a:r>
              <a:rPr lang="en-GB"/>
              <a:t> and </a:t>
            </a:r>
            <a:r>
              <a:rPr lang="en-GB" err="1"/>
              <a:t>fff</a:t>
            </a:r>
            <a:r>
              <a:rPr lang="en-GB"/>
              <a:t> greatly affects the accuracy of this estimation, and they are selected carefully through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068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introduces the </a:t>
            </a:r>
            <a:r>
              <a:rPr lang="en-GB" b="1"/>
              <a:t>Extended Controllability Matrix</a:t>
            </a:r>
            <a:r>
              <a:rPr lang="en-GB"/>
              <a:t>, which plays a central role in reconstructing the internal state dynamics.</a:t>
            </a:r>
          </a:p>
          <a:p>
            <a:r>
              <a:rPr lang="en-GB"/>
              <a:t>The matrix is built using the previously estimated </a:t>
            </a:r>
            <a:r>
              <a:rPr lang="en-GB" b="1"/>
              <a:t>Markov parameters</a:t>
            </a:r>
            <a:r>
              <a:rPr lang="en-GB"/>
              <a:t>, organized across time steps based on the past window p and future window f.</a:t>
            </a:r>
          </a:p>
          <a:p>
            <a:r>
              <a:rPr lang="en-GB"/>
              <a:t>Its structure captures how a sequence of past inputs drives the internal state forward through the system.</a:t>
            </a:r>
          </a:p>
          <a:p>
            <a:r>
              <a:rPr lang="en-GB"/>
              <a:t>I iterated over different time indices k, from p to p+ℓp + \</a:t>
            </a:r>
            <a:r>
              <a:rPr lang="en-GB" err="1"/>
              <a:t>ellp</a:t>
            </a:r>
            <a:r>
              <a:rPr lang="en-GB"/>
              <a:t>+ℓ, to construct the complete matrix.</a:t>
            </a:r>
          </a:p>
          <a:p>
            <a:r>
              <a:rPr lang="en-GB"/>
              <a:t>This controllability matrix is then used in the </a:t>
            </a:r>
            <a:r>
              <a:rPr lang="en-GB" b="1"/>
              <a:t>Singular Value Decomposition</a:t>
            </a:r>
            <a:r>
              <a:rPr lang="en-GB"/>
              <a:t> step, which extracts the most relevant state information from noisy data — and also helps estimate the model order.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9013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Once the extended controllability matrix is built, I perform a </a:t>
            </a:r>
            <a:r>
              <a:rPr lang="en-GB" b="1"/>
              <a:t>Singular Value Decomposition</a:t>
            </a:r>
            <a:r>
              <a:rPr lang="en-GB"/>
              <a:t>, or SVD, which is a critical step in PBSID.</a:t>
            </a:r>
          </a:p>
          <a:p>
            <a:r>
              <a:rPr lang="en-GB"/>
              <a:t>SVD decomposes the matrix into three parts — UUU, </a:t>
            </a:r>
            <a:r>
              <a:rPr lang="el-GR"/>
              <a:t>Σ\</a:t>
            </a:r>
            <a:r>
              <a:rPr lang="en-GB"/>
              <a:t>Sigma</a:t>
            </a:r>
            <a:r>
              <a:rPr lang="el-GR"/>
              <a:t>Σ, </a:t>
            </a:r>
            <a:r>
              <a:rPr lang="en-GB"/>
              <a:t>and VVV — 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/>
              <a:t>Σ\</a:t>
            </a:r>
            <a:r>
              <a:rPr lang="en-GB"/>
              <a:t>Sigma</a:t>
            </a:r>
            <a:r>
              <a:rPr lang="el-GR"/>
              <a:t>Σ </a:t>
            </a:r>
            <a:r>
              <a:rPr lang="en-GB"/>
              <a:t>contains the </a:t>
            </a:r>
            <a:r>
              <a:rPr lang="en-GB" b="1"/>
              <a:t>singular values</a:t>
            </a:r>
            <a:r>
              <a:rPr lang="en-GB"/>
              <a:t>, sorted in descending order.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These singular values indicate the </a:t>
            </a:r>
            <a:r>
              <a:rPr lang="en-GB" b="1"/>
              <a:t>energy</a:t>
            </a:r>
            <a:r>
              <a:rPr lang="en-GB"/>
              <a:t> or </a:t>
            </a:r>
            <a:r>
              <a:rPr lang="en-GB" b="1"/>
              <a:t>importance</a:t>
            </a:r>
            <a:r>
              <a:rPr lang="en-GB"/>
              <a:t> of each state component in the data.</a:t>
            </a:r>
          </a:p>
          <a:p>
            <a:r>
              <a:rPr lang="en-GB"/>
              <a:t>By plotting the singular values on a </a:t>
            </a:r>
            <a:r>
              <a:rPr lang="en-GB" b="1"/>
              <a:t>logarithmic scale</a:t>
            </a:r>
            <a:r>
              <a:rPr lang="en-GB"/>
              <a:t>, I can identify a large drop between values, which tells me the </a:t>
            </a:r>
            <a:r>
              <a:rPr lang="en-GB" b="1"/>
              <a:t>system order</a:t>
            </a:r>
            <a:r>
              <a:rPr lang="en-GB"/>
              <a:t> — or the number of dominant modes in the dynamics.</a:t>
            </a:r>
          </a:p>
          <a:p>
            <a:r>
              <a:rPr lang="en-GB"/>
              <a:t>For example, a sharp drop after the first value suggests a </a:t>
            </a:r>
            <a:r>
              <a:rPr lang="en-GB" b="1"/>
              <a:t>first-order system</a:t>
            </a:r>
            <a:r>
              <a:rPr lang="en-GB"/>
              <a:t>. A slower decay may indicate a </a:t>
            </a:r>
            <a:r>
              <a:rPr lang="en-GB" b="1"/>
              <a:t>higher-order model</a:t>
            </a:r>
            <a:r>
              <a:rPr lang="en-GB"/>
              <a:t> is needed.</a:t>
            </a:r>
          </a:p>
          <a:p>
            <a:r>
              <a:rPr lang="en-GB"/>
              <a:t>In my implementation, I tested both a </a:t>
            </a:r>
            <a:r>
              <a:rPr lang="en-GB" b="1"/>
              <a:t>first-order</a:t>
            </a:r>
            <a:r>
              <a:rPr lang="en-GB"/>
              <a:t> and a </a:t>
            </a:r>
            <a:r>
              <a:rPr lang="en-GB" b="1"/>
              <a:t>third-order system</a:t>
            </a:r>
            <a:r>
              <a:rPr lang="en-GB"/>
              <a:t>, using different combinations of </a:t>
            </a:r>
            <a:r>
              <a:rPr lang="en-GB" err="1"/>
              <a:t>ppp</a:t>
            </a:r>
            <a:r>
              <a:rPr lang="en-GB"/>
              <a:t> and </a:t>
            </a:r>
            <a:r>
              <a:rPr lang="en-GB" err="1"/>
              <a:t>fff</a:t>
            </a:r>
            <a:r>
              <a:rPr lang="en-GB"/>
              <a:t>, and compared their fit to the data.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9040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summarizes how the </a:t>
            </a:r>
            <a:r>
              <a:rPr lang="en-GB" b="1"/>
              <a:t>system order</a:t>
            </a:r>
            <a:r>
              <a:rPr lang="en-GB"/>
              <a:t> is determined using the singular values from the SVD.</a:t>
            </a:r>
          </a:p>
          <a:p>
            <a:r>
              <a:rPr lang="en-GB"/>
              <a:t>The plots show examples of </a:t>
            </a:r>
            <a:r>
              <a:rPr lang="en-GB" b="1"/>
              <a:t>singular value spectra</a:t>
            </a:r>
            <a:r>
              <a:rPr lang="en-GB"/>
              <a:t> for two different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On the left, for a </a:t>
            </a:r>
            <a:r>
              <a:rPr lang="en-GB" b="1"/>
              <a:t>first-order system</a:t>
            </a:r>
            <a:r>
              <a:rPr lang="en-GB"/>
              <a:t>, there’s a clear gap after the first singular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On the right, for a </a:t>
            </a:r>
            <a:r>
              <a:rPr lang="en-GB" b="1"/>
              <a:t>third-order system</a:t>
            </a:r>
            <a:r>
              <a:rPr lang="en-GB"/>
              <a:t>, we see three significant singular values before the drop.</a:t>
            </a:r>
          </a:p>
          <a:p>
            <a:r>
              <a:rPr lang="en-GB"/>
              <a:t>This helps to </a:t>
            </a:r>
            <a:r>
              <a:rPr lang="en-GB" b="1"/>
              <a:t>visually identify</a:t>
            </a:r>
            <a:r>
              <a:rPr lang="en-GB"/>
              <a:t> the model order that best represents the underlying dynamics without overfitting to noise.</a:t>
            </a:r>
          </a:p>
          <a:p>
            <a:r>
              <a:rPr lang="en-GB"/>
              <a:t>Choosing the correct system order is critical because: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Too low → underfitting and loss of important dynamics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Too high → overfitting and poor generalization</a:t>
            </a:r>
          </a:p>
          <a:p>
            <a:r>
              <a:rPr lang="en-GB"/>
              <a:t>I used this insight to guide the selection of the order in the PBSID implementation, which I then used to estimate the full state-space model.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210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After estimating the state sequence and determining the system order, the next step is to recover the </a:t>
            </a:r>
            <a:r>
              <a:rPr lang="en-GB" b="1"/>
              <a:t>output equation</a:t>
            </a:r>
            <a:r>
              <a:rPr lang="en-GB"/>
              <a:t>, which involves estimating the </a:t>
            </a:r>
            <a:r>
              <a:rPr lang="en-GB" b="1"/>
              <a:t>CCC</a:t>
            </a:r>
            <a:r>
              <a:rPr lang="en-GB"/>
              <a:t> and </a:t>
            </a:r>
            <a:r>
              <a:rPr lang="en-GB" b="1"/>
              <a:t>DDD</a:t>
            </a:r>
            <a:r>
              <a:rPr lang="en-GB"/>
              <a:t> matrices.</a:t>
            </a:r>
          </a:p>
          <a:p>
            <a:r>
              <a:rPr lang="en-GB"/>
              <a:t>These matrices relate the internal state and the input to the system output.</a:t>
            </a:r>
          </a:p>
          <a:p>
            <a:r>
              <a:rPr lang="en-GB"/>
              <a:t>Since we already have an estimate of the state sequence X^\hat{X}X^, we can set up another </a:t>
            </a:r>
            <a:r>
              <a:rPr lang="en-GB" b="1"/>
              <a:t>least squares problem</a:t>
            </a:r>
            <a:r>
              <a:rPr lang="en-GB"/>
              <a:t> using the output data.</a:t>
            </a:r>
          </a:p>
          <a:p>
            <a:r>
              <a:rPr lang="en-GB"/>
              <a:t>This problem solves for CCC and DDD such that:</a:t>
            </a:r>
          </a:p>
          <a:p>
            <a:r>
              <a:rPr lang="en-GB"/>
              <a:t>y(k)≈</a:t>
            </a:r>
            <a:r>
              <a:rPr lang="en-GB" err="1"/>
              <a:t>C⋅x</a:t>
            </a:r>
            <a:r>
              <a:rPr lang="en-GB"/>
              <a:t>^(k)+</a:t>
            </a:r>
            <a:r>
              <a:rPr lang="en-GB" err="1"/>
              <a:t>D⋅u</a:t>
            </a:r>
            <a:r>
              <a:rPr lang="en-GB"/>
              <a:t>(k)y(k) \</a:t>
            </a:r>
            <a:r>
              <a:rPr lang="en-GB" err="1"/>
              <a:t>approx</a:t>
            </a:r>
            <a:r>
              <a:rPr lang="en-GB"/>
              <a:t> C \</a:t>
            </a:r>
            <a:r>
              <a:rPr lang="en-GB" err="1"/>
              <a:t>cdot</a:t>
            </a:r>
            <a:r>
              <a:rPr lang="en-GB"/>
              <a:t> \hat{x}(k) + D \</a:t>
            </a:r>
            <a:r>
              <a:rPr lang="en-GB" err="1"/>
              <a:t>cdot</a:t>
            </a:r>
            <a:r>
              <a:rPr lang="en-GB"/>
              <a:t> u(k)y(k)≈</a:t>
            </a:r>
            <a:r>
              <a:rPr lang="en-GB" err="1"/>
              <a:t>C⋅x</a:t>
            </a:r>
            <a:r>
              <a:rPr lang="en-GB"/>
              <a:t>^(k)+</a:t>
            </a:r>
            <a:r>
              <a:rPr lang="en-GB" err="1"/>
              <a:t>D⋅u</a:t>
            </a:r>
            <a:r>
              <a:rPr lang="en-GB"/>
              <a:t>(k) This step is essential for accurately reconstructing the measured pitch rate from the estimated internal states and control inputs.</a:t>
            </a:r>
          </a:p>
          <a:p>
            <a:r>
              <a:rPr lang="en-GB"/>
              <a:t>With CCC and DDD estimated, I then move on to the final step of recovering the full system dynamics — the AAA, BBB, and KKK matrices.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20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Task 1</a:t>
            </a:r>
            <a:r>
              <a:rPr lang="en-GB"/>
              <a:t> focuses on a </a:t>
            </a:r>
            <a:r>
              <a:rPr lang="en-GB" b="1"/>
              <a:t>grey-box identification</a:t>
            </a:r>
            <a:r>
              <a:rPr lang="en-GB"/>
              <a:t> of the UAV’s longitudinal dynamics using the known physical structure of the system. We also assess the </a:t>
            </a:r>
            <a:r>
              <a:rPr lang="en-GB" b="1"/>
              <a:t>uncertainty</a:t>
            </a:r>
            <a:r>
              <a:rPr lang="en-GB"/>
              <a:t> of the estimated parameters and </a:t>
            </a:r>
            <a:r>
              <a:rPr lang="en-GB" b="1"/>
              <a:t>validate</a:t>
            </a:r>
            <a:r>
              <a:rPr lang="en-GB"/>
              <a:t> the model using a 3211 input sequence.</a:t>
            </a:r>
          </a:p>
          <a:p>
            <a:r>
              <a:rPr lang="en-GB" b="1"/>
              <a:t>Task 2</a:t>
            </a:r>
            <a:r>
              <a:rPr lang="en-GB"/>
              <a:t> involves a </a:t>
            </a:r>
            <a:r>
              <a:rPr lang="en-GB" b="1"/>
              <a:t>black-box identification</a:t>
            </a:r>
            <a:r>
              <a:rPr lang="en-GB"/>
              <a:t> approach. I implemented the </a:t>
            </a:r>
            <a:r>
              <a:rPr lang="en-GB" b="1"/>
              <a:t>Predictor-Based Subspace Identification (PBSID)</a:t>
            </a:r>
            <a:r>
              <a:rPr lang="en-GB"/>
              <a:t> method and a </a:t>
            </a:r>
            <a:r>
              <a:rPr lang="en-GB" b="1"/>
              <a:t>structuring technique</a:t>
            </a:r>
            <a:r>
              <a:rPr lang="en-GB"/>
              <a:t> to align the black-box model with a physically meaningful one. The identified model is also validated using the same 3211 sequence.</a:t>
            </a:r>
          </a:p>
          <a:p>
            <a:r>
              <a:rPr lang="en-GB"/>
              <a:t>Finally, in </a:t>
            </a:r>
            <a:r>
              <a:rPr lang="en-GB" b="1"/>
              <a:t>Task 3</a:t>
            </a:r>
            <a:r>
              <a:rPr lang="en-GB"/>
              <a:t>, I compare the performance of the two identification methods using a </a:t>
            </a:r>
            <a:r>
              <a:rPr lang="en-GB" b="1"/>
              <a:t>Monte Carlo analysis</a:t>
            </a:r>
            <a:r>
              <a:rPr lang="en-GB"/>
              <a:t>, where I generate multiple noise realizations while keeping the excitation input constant. This allows me to study robustness and statistical properties like parameter bias and frequency response variability.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8464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his final step completes the black-box model by estimating the </a:t>
            </a:r>
            <a:r>
              <a:rPr lang="en-GB" b="1"/>
              <a:t>state dynamics</a:t>
            </a:r>
            <a:r>
              <a:rPr lang="en-GB"/>
              <a:t>, which are governed by the matrices AAA, BBB, and KKK.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AAA models how the state evolves over time,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BBB captures how the input influences the state,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And KKK is the </a:t>
            </a:r>
            <a:r>
              <a:rPr lang="en-GB" b="1"/>
              <a:t>Kalman gain</a:t>
            </a:r>
            <a:r>
              <a:rPr lang="en-GB"/>
              <a:t>, which models the influence of the innovation or noise.</a:t>
            </a:r>
          </a:p>
          <a:p>
            <a:r>
              <a:rPr lang="en-GB"/>
              <a:t>Using the previously estimated state sequence and innovation residuals, I solve yet another </a:t>
            </a:r>
            <a:r>
              <a:rPr lang="en-GB" b="1"/>
              <a:t>least-squares problem</a:t>
            </a:r>
            <a:r>
              <a:rPr lang="en-GB"/>
              <a:t> to estimate these matrices.</a:t>
            </a:r>
          </a:p>
          <a:p>
            <a:r>
              <a:rPr lang="en-GB"/>
              <a:t>The result is a complete </a:t>
            </a:r>
            <a:r>
              <a:rPr lang="en-GB" b="1"/>
              <a:t>discrete-time, linear state-space model</a:t>
            </a:r>
            <a:r>
              <a:rPr lang="en-GB"/>
              <a:t>, which fits the observed data well, but — unlike the grey-box model — does not have an immediate physical interpretation.</a:t>
            </a:r>
          </a:p>
          <a:p>
            <a:r>
              <a:rPr lang="en-GB"/>
              <a:t>That’s where the next step comes in: I’ll use a </a:t>
            </a:r>
            <a:r>
              <a:rPr lang="en-GB" b="1"/>
              <a:t>structuring method</a:t>
            </a:r>
            <a:r>
              <a:rPr lang="en-GB"/>
              <a:t> to map this black-box model into a structured, physically meaningful form.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1540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introduces the </a:t>
            </a:r>
            <a:r>
              <a:rPr lang="en-GB" b="1"/>
              <a:t>structuring method</a:t>
            </a:r>
            <a:r>
              <a:rPr lang="en-GB"/>
              <a:t>, which is used to give physical meaning to the black-box model identified by PBSID.</a:t>
            </a:r>
          </a:p>
          <a:p>
            <a:r>
              <a:rPr lang="en-GB"/>
              <a:t>The idea is to align the PBSID model — which is accurate but unstructured — with a </a:t>
            </a:r>
            <a:r>
              <a:rPr lang="en-GB" b="1"/>
              <a:t>grey-box model structure</a:t>
            </a:r>
            <a:r>
              <a:rPr lang="en-GB"/>
              <a:t> that reflects the known physics of the system.</a:t>
            </a:r>
          </a:p>
          <a:p>
            <a:r>
              <a:rPr lang="en-GB"/>
              <a:t>The steps are:</a:t>
            </a:r>
          </a:p>
          <a:p>
            <a:pPr>
              <a:buFont typeface="+mj-lt"/>
              <a:buAutoNum type="arabicPeriod"/>
            </a:pPr>
            <a:r>
              <a:rPr lang="en-GB"/>
              <a:t>Convert the black-box model into the </a:t>
            </a:r>
            <a:r>
              <a:rPr lang="en-GB" b="1"/>
              <a:t>frequency domain</a:t>
            </a:r>
            <a:r>
              <a:rPr lang="en-GB"/>
              <a:t>.</a:t>
            </a:r>
          </a:p>
          <a:p>
            <a:pPr>
              <a:buFont typeface="+mj-lt"/>
              <a:buAutoNum type="arabicPeriod"/>
            </a:pPr>
            <a:r>
              <a:rPr lang="en-GB"/>
              <a:t>Define a </a:t>
            </a:r>
            <a:r>
              <a:rPr lang="en-GB" b="1"/>
              <a:t>grey-box model</a:t>
            </a:r>
            <a:r>
              <a:rPr lang="en-GB"/>
              <a:t> using the actual system structure and parameterized dynamics.</a:t>
            </a:r>
          </a:p>
          <a:p>
            <a:pPr>
              <a:buFont typeface="+mj-lt"/>
              <a:buAutoNum type="arabicPeriod"/>
            </a:pPr>
            <a:r>
              <a:rPr lang="en-GB"/>
              <a:t>Use greyest to </a:t>
            </a:r>
            <a:r>
              <a:rPr lang="en-GB" b="1"/>
              <a:t>fit the grey-box model</a:t>
            </a:r>
            <a:r>
              <a:rPr lang="en-GB"/>
              <a:t> so that its frequency response matches that of the black-box one.</a:t>
            </a:r>
          </a:p>
          <a:p>
            <a:r>
              <a:rPr lang="en-GB"/>
              <a:t>One critical detail is the frequency range used for the matching, controlled by a vector </a:t>
            </a:r>
            <a:r>
              <a:rPr lang="en-GB" err="1"/>
              <a:t>freq_vec</a:t>
            </a:r>
            <a:r>
              <a:rPr lang="en-GB"/>
              <a:t>. The choice of this range is important to focus the fit where the data is most informative.</a:t>
            </a:r>
          </a:p>
          <a:p>
            <a:r>
              <a:rPr lang="en-GB"/>
              <a:t>This process allows us to take advantage of the black-box model’s accuracy while recovering </a:t>
            </a:r>
            <a:r>
              <a:rPr lang="en-GB" b="1"/>
              <a:t>physically interpretable parameters</a:t>
            </a:r>
            <a:r>
              <a:rPr lang="en-GB"/>
              <a:t>, which can be compared directly with the grey-box estimates from Task 1.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9138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Before applying PBSID and the structuring method to the UAV model, I first validated the implementation using a </a:t>
            </a:r>
            <a:r>
              <a:rPr lang="en-GB" b="1"/>
              <a:t>simple first-order thermal system</a:t>
            </a:r>
            <a:r>
              <a:rPr lang="en-GB"/>
              <a:t>.</a:t>
            </a:r>
          </a:p>
          <a:p>
            <a:r>
              <a:rPr lang="en-GB"/>
              <a:t>This is a standard benchmark model with known dynamics, and it’s useful for confirming that the algorithm works correctly.</a:t>
            </a:r>
          </a:p>
          <a:p>
            <a:r>
              <a:rPr lang="en-GB"/>
              <a:t>I applied PBSID to estimate a black-box model from simulated input-output data, and then used the structuring method to recover the original physical parameters.</a:t>
            </a:r>
          </a:p>
          <a:p>
            <a:r>
              <a:rPr lang="en-GB"/>
              <a:t>This step ensures that the identification and parameter estimation pipeline is functioning as expected — especially for interpreting parameters after structuring.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9935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Here I show the results of the </a:t>
            </a:r>
            <a:r>
              <a:rPr lang="en-GB" b="1"/>
              <a:t>structuring method</a:t>
            </a:r>
            <a:r>
              <a:rPr lang="en-GB"/>
              <a:t> applied to the simple first-order system.</a:t>
            </a:r>
          </a:p>
          <a:p>
            <a:r>
              <a:rPr lang="en-GB"/>
              <a:t>After structuring, I was able to estimate parameters that are </a:t>
            </a:r>
            <a:r>
              <a:rPr lang="en-GB" b="1"/>
              <a:t>very close to the true ones</a:t>
            </a:r>
            <a:r>
              <a:rPr lang="en-GB"/>
              <a:t>, which confirms that the pipeline is working correctly.</a:t>
            </a:r>
          </a:p>
          <a:p>
            <a:r>
              <a:rPr lang="en-GB"/>
              <a:t>The system was then validated using a </a:t>
            </a:r>
            <a:r>
              <a:rPr lang="en-GB" b="1"/>
              <a:t>chirp input sequence</a:t>
            </a:r>
            <a:r>
              <a:rPr lang="en-GB"/>
              <a:t>, and the model’s output matched the real system closely, both in amplitude and phase.</a:t>
            </a:r>
          </a:p>
          <a:p>
            <a:r>
              <a:rPr lang="en-GB"/>
              <a:t>This validation gives confidence that the same approach can now be applied to more complex dynamics — like the UAV longitudinal model — to recover physically interpretable parameters from the PBSID output.”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840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To apply PBSID to the UAV’s longitudinal dynamics, I first performed a </a:t>
            </a:r>
            <a:r>
              <a:rPr lang="en-GB" b="1"/>
              <a:t>cross-validation</a:t>
            </a:r>
            <a:r>
              <a:rPr lang="en-GB"/>
              <a:t> procedure to tune the hyperparameters: the </a:t>
            </a:r>
            <a:r>
              <a:rPr lang="en-GB" b="1"/>
              <a:t>past window</a:t>
            </a:r>
            <a:r>
              <a:rPr lang="en-GB"/>
              <a:t> </a:t>
            </a:r>
            <a:r>
              <a:rPr lang="en-GB" err="1"/>
              <a:t>ppp</a:t>
            </a:r>
            <a:r>
              <a:rPr lang="en-GB"/>
              <a:t> and </a:t>
            </a:r>
            <a:r>
              <a:rPr lang="en-GB" b="1"/>
              <a:t>future window</a:t>
            </a:r>
            <a:r>
              <a:rPr lang="en-GB"/>
              <a:t> </a:t>
            </a:r>
            <a:r>
              <a:rPr lang="en-GB" err="1"/>
              <a:t>fff</a:t>
            </a:r>
            <a:r>
              <a:rPr lang="en-GB"/>
              <a:t>.</a:t>
            </a:r>
          </a:p>
          <a:p>
            <a:r>
              <a:rPr lang="en-GB"/>
              <a:t>I used the </a:t>
            </a:r>
            <a:r>
              <a:rPr lang="en-GB" b="1" err="1"/>
              <a:t>ExcitationM</a:t>
            </a:r>
            <a:r>
              <a:rPr lang="en-GB" b="1"/>
              <a:t> input sequence</a:t>
            </a:r>
            <a:r>
              <a:rPr lang="en-GB"/>
              <a:t> and split the resulting data into a </a:t>
            </a:r>
            <a:r>
              <a:rPr lang="en-GB" b="1"/>
              <a:t>70% training set</a:t>
            </a:r>
            <a:r>
              <a:rPr lang="en-GB"/>
              <a:t> and a </a:t>
            </a:r>
            <a:r>
              <a:rPr lang="en-GB" b="1"/>
              <a:t>30% validation set</a:t>
            </a:r>
            <a:r>
              <a:rPr lang="en-GB"/>
              <a:t>.</a:t>
            </a:r>
          </a:p>
          <a:p>
            <a:r>
              <a:rPr lang="en-GB"/>
              <a:t>Then, I ran a </a:t>
            </a:r>
            <a:r>
              <a:rPr lang="en-GB" b="1"/>
              <a:t>grid search</a:t>
            </a:r>
            <a:r>
              <a:rPr lang="en-GB"/>
              <a:t> over a range of </a:t>
            </a:r>
            <a:r>
              <a:rPr lang="en-GB" err="1"/>
              <a:t>ppp</a:t>
            </a:r>
            <a:r>
              <a:rPr lang="en-GB"/>
              <a:t> and </a:t>
            </a:r>
            <a:r>
              <a:rPr lang="en-GB" err="1"/>
              <a:t>fff</a:t>
            </a:r>
            <a:r>
              <a:rPr lang="en-GB"/>
              <a:t> values, and for each combination, computed the </a:t>
            </a:r>
            <a:r>
              <a:rPr lang="en-GB" b="1"/>
              <a:t>Variance Accounted For (VAF)</a:t>
            </a:r>
            <a:r>
              <a:rPr lang="en-GB"/>
              <a:t> on the validation set.</a:t>
            </a:r>
          </a:p>
          <a:p>
            <a:r>
              <a:rPr lang="en-GB"/>
              <a:t>This process avoids overfitting and helps identify the most reliable model configuration. The best-performing pair of </a:t>
            </a:r>
            <a:r>
              <a:rPr lang="en-GB" err="1"/>
              <a:t>ppp</a:t>
            </a:r>
            <a:r>
              <a:rPr lang="en-GB"/>
              <a:t> and </a:t>
            </a:r>
            <a:r>
              <a:rPr lang="en-GB" err="1"/>
              <a:t>fff</a:t>
            </a:r>
            <a:r>
              <a:rPr lang="en-GB"/>
              <a:t> was selected based on the maximum VAF score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4290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After identifying the best p and f values from cross-validation, I used those settings to simulate the </a:t>
            </a:r>
            <a:r>
              <a:rPr lang="en-GB" b="1"/>
              <a:t>full response</a:t>
            </a:r>
            <a:r>
              <a:rPr lang="en-GB"/>
              <a:t> of the UAV system to the </a:t>
            </a:r>
            <a:r>
              <a:rPr lang="en-GB" b="1" err="1"/>
              <a:t>ExcitationM</a:t>
            </a:r>
            <a:r>
              <a:rPr lang="en-GB" b="1"/>
              <a:t> input</a:t>
            </a:r>
            <a:r>
              <a:rPr lang="en-GB"/>
              <a:t>.</a:t>
            </a:r>
          </a:p>
          <a:p>
            <a:r>
              <a:rPr lang="en-GB"/>
              <a:t>The identified black-box model reproduced the system output with high accuracy.</a:t>
            </a:r>
          </a:p>
          <a:p>
            <a:r>
              <a:rPr lang="en-GB"/>
              <a:t>However, when I later applied the </a:t>
            </a:r>
            <a:r>
              <a:rPr lang="en-GB" b="1"/>
              <a:t>structuring method</a:t>
            </a:r>
            <a:r>
              <a:rPr lang="en-GB"/>
              <a:t> using this model, the parameter estimation turned out to be unreliable — likely due to sensitivity in the frequency-domain fitting.</a:t>
            </a:r>
          </a:p>
          <a:p>
            <a:r>
              <a:rPr lang="en-GB"/>
              <a:t>For this reason, a </a:t>
            </a:r>
            <a:r>
              <a:rPr lang="en-GB" b="1"/>
              <a:t>different pair</a:t>
            </a:r>
            <a:r>
              <a:rPr lang="en-GB"/>
              <a:t> of </a:t>
            </a:r>
            <a:r>
              <a:rPr lang="en-GB" err="1"/>
              <a:t>ppp</a:t>
            </a:r>
            <a:r>
              <a:rPr lang="en-GB"/>
              <a:t> and </a:t>
            </a:r>
            <a:r>
              <a:rPr lang="en-GB" err="1"/>
              <a:t>fff</a:t>
            </a:r>
            <a:r>
              <a:rPr lang="en-GB"/>
              <a:t> values — not necessarily the best ones from cross-validation — was selected for the structuring step, to improve </a:t>
            </a:r>
            <a:r>
              <a:rPr lang="en-GB" b="1"/>
              <a:t>parameter identifiability</a:t>
            </a:r>
            <a:r>
              <a:rPr lang="en-GB"/>
              <a:t> rather than just raw output fit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3746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shows the outcome of applying the </a:t>
            </a:r>
            <a:r>
              <a:rPr lang="en-GB" b="1"/>
              <a:t>structuring method</a:t>
            </a:r>
            <a:r>
              <a:rPr lang="en-GB"/>
              <a:t> to the PBSID-identified model of the UAV.</a:t>
            </a:r>
          </a:p>
          <a:p>
            <a:r>
              <a:rPr lang="en-GB"/>
              <a:t>I started with an </a:t>
            </a:r>
            <a:r>
              <a:rPr lang="en-GB" b="1"/>
              <a:t>initial guess</a:t>
            </a:r>
            <a:r>
              <a:rPr lang="en-GB"/>
              <a:t> for the physical parameters, then used greyest to tune the grey-box model so that its </a:t>
            </a:r>
            <a:r>
              <a:rPr lang="en-GB" b="1"/>
              <a:t>frequency response</a:t>
            </a:r>
            <a:r>
              <a:rPr lang="en-GB"/>
              <a:t> matched that of the black-box one.</a:t>
            </a:r>
          </a:p>
          <a:p>
            <a:r>
              <a:rPr lang="en-GB"/>
              <a:t>The </a:t>
            </a:r>
            <a:r>
              <a:rPr lang="en-GB" b="1"/>
              <a:t>estimated parameters</a:t>
            </a:r>
            <a:r>
              <a:rPr lang="en-GB"/>
              <a:t> were reasonably close to the true values, which confirms the effectiveness of the approach.</a:t>
            </a:r>
          </a:p>
          <a:p>
            <a:r>
              <a:rPr lang="en-GB"/>
              <a:t>However, the process was </a:t>
            </a:r>
            <a:r>
              <a:rPr lang="en-GB" b="1"/>
              <a:t>highly sensitive</a:t>
            </a:r>
            <a:r>
              <a:rPr lang="en-GB"/>
              <a:t> to two factors: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 </a:t>
            </a:r>
            <a:r>
              <a:rPr lang="en-GB" b="1"/>
              <a:t>initial guess</a:t>
            </a:r>
            <a:r>
              <a:rPr lang="en-GB"/>
              <a:t> of the parameters,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And the level of </a:t>
            </a:r>
            <a:r>
              <a:rPr lang="en-GB" b="1"/>
              <a:t>system noise</a:t>
            </a:r>
            <a:r>
              <a:rPr lang="en-GB"/>
              <a:t>.</a:t>
            </a:r>
          </a:p>
          <a:p>
            <a:r>
              <a:rPr lang="en-GB"/>
              <a:t>So while the structured model improves interpretability, it’s important to note that it’s less robust than the black-box model in terms of consistency across runs.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7798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For the final step in Task 2, I validated the </a:t>
            </a:r>
            <a:r>
              <a:rPr lang="en-GB" b="1"/>
              <a:t>structured black-box model</a:t>
            </a:r>
            <a:r>
              <a:rPr lang="en-GB"/>
              <a:t> using the same </a:t>
            </a:r>
            <a:r>
              <a:rPr lang="en-GB" b="1"/>
              <a:t>3211 input sequence</a:t>
            </a:r>
            <a:r>
              <a:rPr lang="en-GB"/>
              <a:t> that was used to validate the grey-box model earlier.</a:t>
            </a:r>
          </a:p>
          <a:p>
            <a:r>
              <a:rPr lang="en-GB"/>
              <a:t>This is a good test of </a:t>
            </a:r>
            <a:r>
              <a:rPr lang="en-GB" b="1"/>
              <a:t>generalization</a:t>
            </a:r>
            <a:r>
              <a:rPr lang="en-GB"/>
              <a:t> because the model was identified using a </a:t>
            </a:r>
            <a:r>
              <a:rPr lang="en-GB" b="1"/>
              <a:t>sine sweep</a:t>
            </a:r>
            <a:r>
              <a:rPr lang="en-GB"/>
              <a:t>, but is now tested on a </a:t>
            </a:r>
            <a:r>
              <a:rPr lang="en-GB" b="1"/>
              <a:t>completely different input profile</a:t>
            </a:r>
            <a:r>
              <a:rPr lang="en-GB"/>
              <a:t>.</a:t>
            </a:r>
          </a:p>
          <a:p>
            <a:r>
              <a:rPr lang="en-GB"/>
              <a:t>The results show that the structured model is able to </a:t>
            </a:r>
            <a:r>
              <a:rPr lang="en-GB" b="1"/>
              <a:t>reproduce the system output</a:t>
            </a:r>
            <a:r>
              <a:rPr lang="en-GB"/>
              <a:t> with good accuracy, which supports the quality of both the PBSID identification and the structuring method.</a:t>
            </a:r>
          </a:p>
          <a:p>
            <a:r>
              <a:rPr lang="en-GB"/>
              <a:t>This concludes Task 2. In the next part of the presentation, I’ll compare the grey-box and black-box methods through a </a:t>
            </a:r>
            <a:r>
              <a:rPr lang="en-GB" b="1"/>
              <a:t>Monte Carlo analysis</a:t>
            </a:r>
            <a:r>
              <a:rPr lang="en-GB"/>
              <a:t> to evaluate their robustness.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7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compares the three key models developed in the project: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 </a:t>
            </a:r>
            <a:r>
              <a:rPr lang="en-GB" b="1"/>
              <a:t>true model</a:t>
            </a:r>
            <a:r>
              <a:rPr lang="en-GB"/>
              <a:t>, known from simulation,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 </a:t>
            </a:r>
            <a:r>
              <a:rPr lang="en-GB" b="1"/>
              <a:t>grey-box model</a:t>
            </a:r>
            <a:r>
              <a:rPr lang="en-GB"/>
              <a:t> identified in Task 1,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And the </a:t>
            </a:r>
            <a:r>
              <a:rPr lang="en-GB" b="1"/>
              <a:t>structured black-box model</a:t>
            </a:r>
            <a:r>
              <a:rPr lang="en-GB"/>
              <a:t> obtained from PBSID in Task 2.</a:t>
            </a:r>
          </a:p>
          <a:p>
            <a:r>
              <a:rPr lang="en-GB"/>
              <a:t>The comparison is based 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Parameter values</a:t>
            </a:r>
            <a:r>
              <a:rPr lang="en-GB"/>
              <a:t> — how close they are to the true system,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 </a:t>
            </a:r>
            <a:r>
              <a:rPr lang="en-GB" b="1"/>
              <a:t>location of poles and zeros</a:t>
            </a:r>
            <a:r>
              <a:rPr lang="en-GB"/>
              <a:t>, which describe system dynamics,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And their </a:t>
            </a:r>
            <a:r>
              <a:rPr lang="en-GB" b="1"/>
              <a:t>frequency response functions</a:t>
            </a:r>
            <a:r>
              <a:rPr lang="en-GB"/>
              <a:t>.</a:t>
            </a:r>
          </a:p>
          <a:p>
            <a:r>
              <a:rPr lang="en-GB"/>
              <a:t>This provides a clear picture of how well each identification approach captures the actual </a:t>
            </a:r>
            <a:r>
              <a:rPr lang="en-GB" err="1"/>
              <a:t>behavior</a:t>
            </a:r>
            <a:r>
              <a:rPr lang="en-GB"/>
              <a:t> of the system.</a:t>
            </a:r>
          </a:p>
          <a:p>
            <a:r>
              <a:rPr lang="en-GB"/>
              <a:t>As expected: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 black-box model typically achieves higher fit accuracy,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But the grey-box and structured models offer </a:t>
            </a:r>
            <a:r>
              <a:rPr lang="en-GB" b="1"/>
              <a:t>better interpretability</a:t>
            </a:r>
            <a:r>
              <a:rPr lang="en-GB"/>
              <a:t> and </a:t>
            </a:r>
            <a:r>
              <a:rPr lang="en-GB" b="1"/>
              <a:t>physical insight</a:t>
            </a:r>
            <a:r>
              <a:rPr lang="en-GB"/>
              <a:t>.”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808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797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platform used in this project is a </a:t>
            </a:r>
            <a:r>
              <a:rPr lang="en-GB" b="1"/>
              <a:t>small multirotor UAV</a:t>
            </a:r>
            <a:r>
              <a:rPr lang="en-GB"/>
              <a:t>, with the following characteristics: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A total </a:t>
            </a:r>
            <a:r>
              <a:rPr lang="en-GB" b="1"/>
              <a:t>weight of 270 grams</a:t>
            </a:r>
            <a:r>
              <a:rPr lang="en-GB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A compact </a:t>
            </a:r>
            <a:r>
              <a:rPr lang="en-GB" b="1"/>
              <a:t>size of 20 by 20 </a:t>
            </a:r>
            <a:r>
              <a:rPr lang="en-GB" b="1" err="1"/>
              <a:t>centimeters</a:t>
            </a:r>
            <a:r>
              <a:rPr lang="en-GB"/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And a </a:t>
            </a:r>
            <a:r>
              <a:rPr lang="en-GB" b="1"/>
              <a:t>motor-to-motor diagonal of 16 </a:t>
            </a:r>
            <a:r>
              <a:rPr lang="en-GB" b="1" err="1"/>
              <a:t>centimeters</a:t>
            </a:r>
            <a:r>
              <a:rPr lang="en-GB"/>
              <a:t>.</a:t>
            </a:r>
          </a:p>
          <a:p>
            <a:r>
              <a:rPr lang="en-GB"/>
              <a:t>It is equipped with a standard </a:t>
            </a:r>
            <a:r>
              <a:rPr lang="en-GB" b="1"/>
              <a:t>attitude and position control system</a:t>
            </a:r>
            <a:r>
              <a:rPr lang="en-GB"/>
              <a:t>, and is capable of hovering for up to </a:t>
            </a:r>
            <a:r>
              <a:rPr lang="en-GB" b="1"/>
              <a:t>7 minutes and 30 seconds</a:t>
            </a:r>
            <a:r>
              <a:rPr lang="en-GB"/>
              <a:t>.</a:t>
            </a:r>
          </a:p>
          <a:p>
            <a:r>
              <a:rPr lang="en-GB"/>
              <a:t>This setup is representative of many small UAVs used in research, and the simulator provided replicates its </a:t>
            </a:r>
            <a:r>
              <a:rPr lang="en-GB" b="1"/>
              <a:t>closed-loop longitudinal dynamics</a:t>
            </a:r>
            <a:r>
              <a:rPr lang="en-GB"/>
              <a:t> for identification and validation purposes.</a:t>
            </a:r>
          </a:p>
          <a:p>
            <a:r>
              <a:rPr lang="en-GB"/>
              <a:t>The next slides present the input-output signals and model structure used for the identification process.”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6011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E7218-5EAE-CDDE-AB64-7BE7E1111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781AF-3F44-B0E3-034C-405F7443E1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E48A4-DDBD-9282-E05B-C34C1DA4A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FB7E8-BBA4-3BE6-3EC1-8A4C1EA26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0790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B8546-B181-9DE2-184A-ADFE86EDA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3625A6-2CBB-1E3D-7EF7-97EF1BF94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D88D0-1232-5F93-AD13-673AAE132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shows the </a:t>
            </a:r>
            <a:r>
              <a:rPr lang="en-GB" b="1"/>
              <a:t>mean and spread</a:t>
            </a:r>
            <a:r>
              <a:rPr lang="en-GB"/>
              <a:t> of the estimated parameters across all Monte Carlo runs.</a:t>
            </a:r>
          </a:p>
          <a:p>
            <a:r>
              <a:rPr lang="en-GB"/>
              <a:t>The bar plots illustrate how each parameter varies between the grey-box and structured black-box models.</a:t>
            </a:r>
          </a:p>
          <a:p>
            <a:r>
              <a:rPr lang="en-GB"/>
              <a:t>As we can see: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Some parameters are estimated with </a:t>
            </a:r>
            <a:r>
              <a:rPr lang="en-GB" b="1"/>
              <a:t>high consistency</a:t>
            </a:r>
            <a:r>
              <a:rPr lang="en-GB"/>
              <a:t> and low variance,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While others show </a:t>
            </a:r>
            <a:r>
              <a:rPr lang="en-GB" b="1"/>
              <a:t>significant spread</a:t>
            </a:r>
            <a:r>
              <a:rPr lang="en-GB"/>
              <a:t>, especially in the black-box case.</a:t>
            </a:r>
          </a:p>
          <a:p>
            <a:r>
              <a:rPr lang="en-GB"/>
              <a:t>This confirms what we saw earlier — the </a:t>
            </a:r>
            <a:r>
              <a:rPr lang="en-GB" b="1"/>
              <a:t>grey-box method is more stable</a:t>
            </a:r>
            <a:r>
              <a:rPr lang="en-GB"/>
              <a:t>, likely due to the strong physical constraints embedded in the model structure.</a:t>
            </a:r>
          </a:p>
          <a:p>
            <a:r>
              <a:rPr lang="en-GB"/>
              <a:t>The structured black-box model, while generally accurate in fit, suffers from </a:t>
            </a:r>
            <a:r>
              <a:rPr lang="en-GB" b="1"/>
              <a:t>greater sensitivity to noise</a:t>
            </a:r>
            <a:r>
              <a:rPr lang="en-GB"/>
              <a:t>, which is reflected in the parameter dispersion.</a:t>
            </a:r>
          </a:p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74C87-1A34-314B-6473-E960D6365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3018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A9BC2-6378-065E-5257-2B3DC387D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DC8493-3833-650F-DFF0-129C2165BB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0FABF-9BD6-2061-B7FA-3CDD4C08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C5C22-2525-448D-AD79-678C29652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6164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05734-910B-FA55-DAD9-76427948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DCC942-A3D9-A978-A3B6-63A8BDC6F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9072DB-CA35-48FC-7EFE-DE0B42983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3891D-8128-35E0-79DB-607F420355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762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AD19D-E0E7-282C-0D6E-908F35CE3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17BB17-3EC2-A982-4E08-2EC25A13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4EE376-9F30-5EF3-38EF-1B03300C5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851F8-FB82-2456-5B58-E5831C425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33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1DCFD-D09E-E76C-204A-62CB41FAB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EFE3F9-14B7-3EB2-BF3F-33BA7F228B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7E819F-E247-6418-3AA9-45687EE51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79B3D-07D1-F8D2-4BF4-C31339F8E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095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EEC37-22A1-AF17-2C11-FE884ADC7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4C32D-5A80-F241-81C4-A9782FFE5D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67DECF-A373-41B9-98B8-CC7CC1AEA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579DE-8AD7-8A40-F53B-253032C1A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1513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“This slide summarizes the setup used for identifying the UAV’s longitudinal dynamics.</a:t>
            </a:r>
          </a:p>
          <a:p>
            <a:r>
              <a:rPr lang="en-GB"/>
              <a:t>The model I'm working with has </a:t>
            </a:r>
            <a:r>
              <a:rPr lang="en-GB" b="1"/>
              <a:t>six parameters</a:t>
            </a:r>
            <a:r>
              <a:rPr lang="en-GB"/>
              <a:t>, and the </a:t>
            </a:r>
            <a:r>
              <a:rPr lang="en-GB" b="1"/>
              <a:t>only output</a:t>
            </a:r>
            <a:r>
              <a:rPr lang="en-GB"/>
              <a:t> of interest is the </a:t>
            </a:r>
            <a:r>
              <a:rPr lang="en-GB" b="1"/>
              <a:t>pitch rate q(t)q(t)q(t)</a:t>
            </a:r>
            <a:r>
              <a:rPr lang="en-GB"/>
              <a:t>.</a:t>
            </a:r>
          </a:p>
          <a:p>
            <a:r>
              <a:rPr lang="en-GB"/>
              <a:t>The </a:t>
            </a:r>
            <a:r>
              <a:rPr lang="en-GB" b="1"/>
              <a:t>input sequence</a:t>
            </a:r>
            <a:r>
              <a:rPr lang="en-GB"/>
              <a:t> is a </a:t>
            </a:r>
            <a:r>
              <a:rPr lang="en-GB" b="1"/>
              <a:t>sine sweep</a:t>
            </a:r>
            <a:r>
              <a:rPr lang="en-GB"/>
              <a:t>, which is used to excite the dynamics of the system. The data comes from the Simulink model, which is configured with </a:t>
            </a:r>
            <a:r>
              <a:rPr lang="en-GB" b="1"/>
              <a:t>standard measurement noise</a:t>
            </a:r>
            <a:r>
              <a:rPr lang="en-GB"/>
              <a:t> and includes known </a:t>
            </a:r>
            <a:r>
              <a:rPr lang="en-GB" b="1"/>
              <a:t>delays</a:t>
            </a:r>
            <a:r>
              <a:rPr lang="en-GB"/>
              <a:t>.</a:t>
            </a:r>
          </a:p>
          <a:p>
            <a:r>
              <a:rPr lang="en-GB"/>
              <a:t>To focus the identification purely on rotational motion, I’ve </a:t>
            </a:r>
            <a:r>
              <a:rPr lang="en-GB" b="1"/>
              <a:t>removed the longitudinal acceleration</a:t>
            </a:r>
            <a:r>
              <a:rPr lang="en-GB"/>
              <a:t> from the output.</a:t>
            </a:r>
          </a:p>
          <a:p>
            <a:r>
              <a:rPr lang="en-GB"/>
              <a:t>The resulting output from the simulation is then passed to the identification algorithm for both grey-box and black-box analysis.”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9619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 this task, I identified a </a:t>
            </a:r>
            <a:r>
              <a:rPr lang="en-GB" b="1"/>
              <a:t>grey-box model</a:t>
            </a:r>
            <a:r>
              <a:rPr lang="en-GB"/>
              <a:t> for the UAV’s longitudinal dynamics using the response to the sine sweep input.</a:t>
            </a:r>
          </a:p>
          <a:p>
            <a:r>
              <a:rPr lang="en-GB"/>
              <a:t>The first step was to create an </a:t>
            </a:r>
            <a:r>
              <a:rPr lang="en-GB" err="1"/>
              <a:t>iddata</a:t>
            </a:r>
            <a:r>
              <a:rPr lang="en-GB"/>
              <a:t> object in MATLAB using the simulated </a:t>
            </a:r>
            <a:r>
              <a:rPr lang="en-GB" b="1"/>
              <a:t>input and output</a:t>
            </a:r>
            <a:r>
              <a:rPr lang="en-GB"/>
              <a:t> signals.</a:t>
            </a:r>
          </a:p>
          <a:p>
            <a:r>
              <a:rPr lang="en-GB"/>
              <a:t>Then, I converted the data into the </a:t>
            </a:r>
            <a:r>
              <a:rPr lang="en-GB" b="1"/>
              <a:t>frequency domain</a:t>
            </a:r>
            <a:r>
              <a:rPr lang="en-GB"/>
              <a:t>, which is more suitable for identifying dynamics over a range of frequencies.</a:t>
            </a:r>
          </a:p>
          <a:p>
            <a:r>
              <a:rPr lang="en-GB"/>
              <a:t>I used the </a:t>
            </a:r>
            <a:r>
              <a:rPr lang="en-GB" err="1"/>
              <a:t>idgrey</a:t>
            </a:r>
            <a:r>
              <a:rPr lang="en-GB"/>
              <a:t> function to pass a </a:t>
            </a:r>
            <a:r>
              <a:rPr lang="en-GB" b="1"/>
              <a:t>structured physical model</a:t>
            </a:r>
            <a:r>
              <a:rPr lang="en-GB"/>
              <a:t> of the system, based on known dynamics and parameterized equations.</a:t>
            </a:r>
          </a:p>
          <a:p>
            <a:r>
              <a:rPr lang="en-GB"/>
              <a:t>Finally, I applied the greyest function to estimate the model parameters from the frequency-domain data.</a:t>
            </a:r>
          </a:p>
          <a:p>
            <a:r>
              <a:rPr lang="en-GB"/>
              <a:t>This workflow enables the use of prior physical knowledge while still fitting the model to real data, combining interpretability with data-driven accuracy.”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642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After estimating the grey-box model, I assessed the </a:t>
            </a:r>
            <a:r>
              <a:rPr lang="en-GB" b="1"/>
              <a:t>uncertainty of the parameters</a:t>
            </a:r>
            <a:r>
              <a:rPr lang="en-GB"/>
              <a:t> using the </a:t>
            </a:r>
            <a:r>
              <a:rPr lang="en-GB" err="1"/>
              <a:t>getcov</a:t>
            </a:r>
            <a:r>
              <a:rPr lang="en-GB"/>
              <a:t>() function in MATLAB.</a:t>
            </a:r>
          </a:p>
          <a:p>
            <a:r>
              <a:rPr lang="en-GB"/>
              <a:t>This function extracts the </a:t>
            </a:r>
            <a:r>
              <a:rPr lang="en-GB" b="1"/>
              <a:t>covariance matrix</a:t>
            </a:r>
            <a:r>
              <a:rPr lang="en-GB"/>
              <a:t> of the parameter estimates. From this, the </a:t>
            </a:r>
            <a:r>
              <a:rPr lang="en-GB" b="1"/>
              <a:t>1-sigma standard deviations</a:t>
            </a:r>
            <a:r>
              <a:rPr lang="en-GB"/>
              <a:t> can be computed directly from the diagonal.</a:t>
            </a:r>
          </a:p>
          <a:p>
            <a:r>
              <a:rPr lang="en-GB"/>
              <a:t>As shown in the results: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 </a:t>
            </a:r>
            <a:r>
              <a:rPr lang="en-GB" b="1"/>
              <a:t>model output matches the simulated data well</a:t>
            </a:r>
            <a:r>
              <a:rPr lang="en-GB"/>
              <a:t>, with a </a:t>
            </a:r>
            <a:r>
              <a:rPr lang="en-GB" b="1"/>
              <a:t>fit of 94.88%</a:t>
            </a:r>
            <a:r>
              <a:rPr lang="en-GB"/>
              <a:t>, which confirms a good estimation.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 </a:t>
            </a:r>
            <a:r>
              <a:rPr lang="en-GB" b="1"/>
              <a:t>estimated parameters</a:t>
            </a:r>
            <a:r>
              <a:rPr lang="en-GB"/>
              <a:t> are close to the true values used in simulation.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However, some parameters show </a:t>
            </a:r>
            <a:r>
              <a:rPr lang="en-GB" b="1"/>
              <a:t>very large uncertainty</a:t>
            </a:r>
            <a:r>
              <a:rPr lang="en-GB"/>
              <a:t>, which means they are </a:t>
            </a:r>
            <a:r>
              <a:rPr lang="en-GB" b="1"/>
              <a:t>not uniquely identifiable</a:t>
            </a:r>
            <a:r>
              <a:rPr lang="en-GB"/>
              <a:t>. In other words, multiple combinations of parameters can produce similar system </a:t>
            </a:r>
            <a:r>
              <a:rPr lang="en-GB" err="1"/>
              <a:t>behavior</a:t>
            </a:r>
            <a:r>
              <a:rPr lang="en-GB"/>
              <a:t>.</a:t>
            </a:r>
          </a:p>
          <a:p>
            <a:r>
              <a:rPr lang="en-GB"/>
              <a:t>This highlights a common challenge in grey-box identification: while the model is physically interpretable, some parameters may be hard to estimate precisely.”</a:t>
            </a:r>
          </a:p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5527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validate the identified model, I generated a </a:t>
            </a:r>
            <a:r>
              <a:rPr lang="en-GB" b="1" dirty="0"/>
              <a:t>3211 input sequence</a:t>
            </a:r>
            <a:r>
              <a:rPr lang="en-GB" dirty="0"/>
              <a:t>. This is a type of </a:t>
            </a:r>
            <a:r>
              <a:rPr lang="en-GB" b="1" dirty="0"/>
              <a:t>broadband excitation</a:t>
            </a:r>
            <a:r>
              <a:rPr lang="en-GB" dirty="0"/>
              <a:t> signal composed of alternating pulses with durations in a </a:t>
            </a:r>
            <a:r>
              <a:rPr lang="en-GB" b="1" dirty="0"/>
              <a:t>3-2-1-1 ratio</a:t>
            </a:r>
            <a:r>
              <a:rPr lang="en-GB" dirty="0"/>
              <a:t>.</a:t>
            </a:r>
          </a:p>
          <a:p>
            <a:r>
              <a:rPr lang="en-GB" dirty="0"/>
              <a:t>The key idea behind this sequence is that the </a:t>
            </a:r>
            <a:r>
              <a:rPr lang="en-GB" b="1" dirty="0"/>
              <a:t>‘2’ pulse</a:t>
            </a:r>
            <a:r>
              <a:rPr lang="en-GB" dirty="0"/>
              <a:t> is designed to excite the system at its </a:t>
            </a:r>
            <a:r>
              <a:rPr lang="en-GB" b="1" dirty="0"/>
              <a:t>dominant natural frequency</a:t>
            </a:r>
            <a:r>
              <a:rPr lang="en-GB" dirty="0"/>
              <a:t>, while the ‘3’ and ‘1’ pulses provide excitation slightly below and above that frequency.</a:t>
            </a:r>
          </a:p>
          <a:p>
            <a:r>
              <a:rPr lang="en-GB" dirty="0"/>
              <a:t>In this case, the </a:t>
            </a:r>
            <a:r>
              <a:rPr lang="en-GB" b="1" dirty="0"/>
              <a:t>dominant mode</a:t>
            </a:r>
            <a:r>
              <a:rPr lang="en-GB" dirty="0"/>
              <a:t> was estimated to be </a:t>
            </a:r>
            <a:r>
              <a:rPr lang="en-GB" b="1" dirty="0"/>
              <a:t>3.2407 radians per second</a:t>
            </a:r>
            <a:r>
              <a:rPr lang="en-GB" dirty="0"/>
              <a:t>, based on the largest eigenvalue of the identified system.</a:t>
            </a:r>
          </a:p>
          <a:p>
            <a:r>
              <a:rPr lang="en-GB" dirty="0"/>
              <a:t>The duration of the ‘2’ pulse was set to </a:t>
            </a:r>
            <a:r>
              <a:rPr lang="en-GB" b="1" dirty="0"/>
              <a:t>0.9694 seconds</a:t>
            </a:r>
            <a:r>
              <a:rPr lang="en-GB" dirty="0"/>
              <a:t>, which is </a:t>
            </a:r>
            <a:r>
              <a:rPr lang="en-GB" b="1" dirty="0"/>
              <a:t>half the period</a:t>
            </a:r>
            <a:r>
              <a:rPr lang="en-GB" dirty="0"/>
              <a:t> of that frequency. The sequence was </a:t>
            </a:r>
            <a:r>
              <a:rPr lang="en-GB" b="1" dirty="0"/>
              <a:t>repeated 8 times</a:t>
            </a:r>
            <a:r>
              <a:rPr lang="en-GB" dirty="0"/>
              <a:t> to ensure sufficient data for validation.</a:t>
            </a:r>
          </a:p>
          <a:p>
            <a:r>
              <a:rPr lang="en-GB" dirty="0"/>
              <a:t>This 3211 input will now be used to test the grey-box model outside of the training data.”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0327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slide shows the </a:t>
            </a:r>
            <a:r>
              <a:rPr lang="en-GB" b="1"/>
              <a:t>validation results</a:t>
            </a:r>
            <a:r>
              <a:rPr lang="en-GB"/>
              <a:t> using the 3211 sequence I just described.</a:t>
            </a:r>
          </a:p>
          <a:p>
            <a:r>
              <a:rPr lang="en-GB"/>
              <a:t>The goal here is to test whether the </a:t>
            </a:r>
            <a:r>
              <a:rPr lang="en-GB" b="1"/>
              <a:t>grey-box model</a:t>
            </a:r>
            <a:r>
              <a:rPr lang="en-GB"/>
              <a:t>, identified from the sine sweep input, can </a:t>
            </a:r>
            <a:r>
              <a:rPr lang="en-GB" b="1"/>
              <a:t>generalize</a:t>
            </a:r>
            <a:r>
              <a:rPr lang="en-GB"/>
              <a:t> well to a </a:t>
            </a:r>
            <a:r>
              <a:rPr lang="en-GB" b="1"/>
              <a:t>new type of excitation</a:t>
            </a:r>
            <a:r>
              <a:rPr lang="en-GB"/>
              <a:t>.</a:t>
            </a:r>
          </a:p>
          <a:p>
            <a:r>
              <a:rPr lang="en-GB"/>
              <a:t>The model's output was simulated using the 3211 sequence as input and compared to the true simulated pitch rate from the system.</a:t>
            </a:r>
          </a:p>
          <a:p>
            <a:r>
              <a:rPr lang="en-GB"/>
              <a:t>The results show a good alignment between the model response and the actual data, confirming that the model captures the dominant dynamics of the UAV accurately, even outside the original training input.</a:t>
            </a:r>
          </a:p>
          <a:p>
            <a:r>
              <a:rPr lang="en-GB"/>
              <a:t>This completes the grey-box identification part of the project. Next, I’ll move to the black-box identification based on the PBSID method.</a:t>
            </a:r>
          </a:p>
          <a:p>
            <a:r>
              <a:rPr lang="en-GB"/>
              <a:t>VAF: Measures </a:t>
            </a:r>
            <a:r>
              <a:rPr lang="en-GB" b="1"/>
              <a:t>how much of the variance</a:t>
            </a:r>
            <a:r>
              <a:rPr lang="en-GB"/>
              <a:t> in the output </a:t>
            </a:r>
            <a:r>
              <a:rPr lang="en-GB" err="1"/>
              <a:t>yyy</a:t>
            </a:r>
            <a:r>
              <a:rPr lang="en-GB"/>
              <a:t> is captured by the model output</a:t>
            </a:r>
          </a:p>
          <a:p>
            <a:r>
              <a:rPr lang="en-GB"/>
              <a:t>FIT: Measures how well the model output matches the measured output, </a:t>
            </a:r>
            <a:r>
              <a:rPr lang="en-GB" b="1"/>
              <a:t>relative to just guessing the mean</a:t>
            </a:r>
            <a:r>
              <a:rPr lang="en-GB"/>
              <a:t>.</a:t>
            </a:r>
          </a:p>
          <a:p>
            <a:r>
              <a:rPr lang="en-GB"/>
              <a:t>PEC: It's basically the </a:t>
            </a:r>
            <a:r>
              <a:rPr lang="en-GB" b="1"/>
              <a:t>mean squared prediction error</a:t>
            </a:r>
            <a:r>
              <a:rPr lang="en-GB"/>
              <a:t>. Lower PEC → better 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20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F52A2-84C3-40BF-B218-126EDCE09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B1ECC-E4E1-AD15-1B09-538C203DF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0A6277-5976-BF1F-377F-24F4C2766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After estimating the grey-box model, I assessed the </a:t>
            </a:r>
            <a:r>
              <a:rPr lang="en-GB" b="1"/>
              <a:t>uncertainty of the parameters</a:t>
            </a:r>
            <a:r>
              <a:rPr lang="en-GB"/>
              <a:t> using the </a:t>
            </a:r>
            <a:r>
              <a:rPr lang="en-GB" err="1"/>
              <a:t>getcov</a:t>
            </a:r>
            <a:r>
              <a:rPr lang="en-GB"/>
              <a:t>() function in MATLAB.</a:t>
            </a:r>
          </a:p>
          <a:p>
            <a:r>
              <a:rPr lang="en-GB"/>
              <a:t>This function extracts the </a:t>
            </a:r>
            <a:r>
              <a:rPr lang="en-GB" b="1"/>
              <a:t>covariance matrix</a:t>
            </a:r>
            <a:r>
              <a:rPr lang="en-GB"/>
              <a:t> of the parameter estimates. From this, the </a:t>
            </a:r>
            <a:r>
              <a:rPr lang="en-GB" b="1"/>
              <a:t>1-sigma standard deviations</a:t>
            </a:r>
            <a:r>
              <a:rPr lang="en-GB"/>
              <a:t> can be computed directly from the diagonal.</a:t>
            </a:r>
          </a:p>
          <a:p>
            <a:r>
              <a:rPr lang="en-GB"/>
              <a:t>As shown in the results: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 </a:t>
            </a:r>
            <a:r>
              <a:rPr lang="en-GB" b="1"/>
              <a:t>model output matches the simulated data well</a:t>
            </a:r>
            <a:r>
              <a:rPr lang="en-GB"/>
              <a:t>, with a </a:t>
            </a:r>
            <a:r>
              <a:rPr lang="en-GB" b="1"/>
              <a:t>fit of 94.88%</a:t>
            </a:r>
            <a:r>
              <a:rPr lang="en-GB"/>
              <a:t>, which confirms a good estimation.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The </a:t>
            </a:r>
            <a:r>
              <a:rPr lang="en-GB" b="1"/>
              <a:t>estimated parameters</a:t>
            </a:r>
            <a:r>
              <a:rPr lang="en-GB"/>
              <a:t> are close to the true values used in simulation.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However, some parameters show </a:t>
            </a:r>
            <a:r>
              <a:rPr lang="en-GB" b="1"/>
              <a:t>very large uncertainty</a:t>
            </a:r>
            <a:r>
              <a:rPr lang="en-GB"/>
              <a:t>, which means they are </a:t>
            </a:r>
            <a:r>
              <a:rPr lang="en-GB" b="1"/>
              <a:t>not uniquely identifiable</a:t>
            </a:r>
            <a:r>
              <a:rPr lang="en-GB"/>
              <a:t>. In other words, multiple combinations of parameters can produce similar system </a:t>
            </a:r>
            <a:r>
              <a:rPr lang="en-GB" err="1"/>
              <a:t>behavior</a:t>
            </a:r>
            <a:r>
              <a:rPr lang="en-GB"/>
              <a:t>.</a:t>
            </a:r>
          </a:p>
          <a:p>
            <a:r>
              <a:rPr lang="en-GB"/>
              <a:t>This highlights a common challenge in grey-box identification: while the model is physically interpretable, some parameters may be hard to estimate precisely.”</a:t>
            </a:r>
          </a:p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4D468-25CE-CEE5-7A00-8045019D1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E557C-9E66-43F1-9F87-179A985BA47D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6796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11" name="Rettangolo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b="0" i="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SF Pro Display" pitchFamily="2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b="0" i="0" cap="all" spc="200" baseline="0">
                <a:solidFill>
                  <a:schemeClr val="tx1"/>
                </a:solidFill>
                <a:latin typeface="SF Pro Display" pitchFamily="2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GB" noProof="0" dirty="0"/>
              <a:t>Click to edit Master subtitle style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 rtlCol="0"/>
          <a:lstStyle>
            <a:lvl1pPr>
              <a:defRPr b="0" i="0">
                <a:solidFill>
                  <a:schemeClr val="tx1"/>
                </a:solidFill>
                <a:latin typeface="SF Pro Display" pitchFamily="2" charset="0"/>
              </a:defRPr>
            </a:lvl1pPr>
            <a:lvl2pPr>
              <a:defRPr b="0" i="0">
                <a:solidFill>
                  <a:schemeClr val="tx1"/>
                </a:solidFill>
                <a:latin typeface="SF Pro Display" pitchFamily="2" charset="0"/>
              </a:defRPr>
            </a:lvl2pPr>
            <a:lvl3pPr>
              <a:defRPr b="0" i="0">
                <a:solidFill>
                  <a:schemeClr val="tx1"/>
                </a:solidFill>
                <a:latin typeface="SF Pro Display" pitchFamily="2" charset="0"/>
              </a:defRPr>
            </a:lvl3pPr>
            <a:lvl4pPr>
              <a:defRPr b="0" i="0">
                <a:solidFill>
                  <a:schemeClr val="tx1"/>
                </a:solidFill>
                <a:latin typeface="SF Pro Display" pitchFamily="2" charset="0"/>
              </a:defRPr>
            </a:lvl4pPr>
            <a:lvl5pPr>
              <a:defRPr b="0" i="0">
                <a:solidFill>
                  <a:schemeClr val="tx1"/>
                </a:solidFill>
                <a:latin typeface="SF Pro Display" pitchFamily="2" charset="0"/>
              </a:defRPr>
            </a:lvl5pPr>
          </a:lstStyle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  <a:endParaRPr lang="it-IT" noProof="0" dirty="0"/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 cap="all" baseline="0">
                <a:latin typeface="SF Pro Display" pitchFamily="2" charset="0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13" name="Rettangolo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 rtlCol="0"/>
          <a:lstStyle>
            <a:lvl1pPr>
              <a:defRPr b="0" i="0">
                <a:solidFill>
                  <a:schemeClr val="tx1"/>
                </a:solidFill>
                <a:latin typeface="SF Pro Display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it-IT" noProof="0" dirty="0"/>
              <a:t>Fare clic per aggiungere video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 cap="all" baseline="0">
                <a:latin typeface="SF Pro Display" pitchFamily="2" charset="0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19" name="Segnaposto immagine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 b="0" i="0">
                <a:latin typeface="SF Pro Display" pitchFamily="2" charset="0"/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it-IT" noProof="0"/>
          </a:p>
        </p:txBody>
      </p:sp>
      <p:sp>
        <p:nvSpPr>
          <p:cNvPr id="20" name="Segnaposto immagine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 b="0" i="0">
                <a:latin typeface="SF Pro Display" pitchFamily="2" charset="0"/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it-IT" noProof="0"/>
          </a:p>
        </p:txBody>
      </p:sp>
      <p:sp>
        <p:nvSpPr>
          <p:cNvPr id="21" name="Segnaposto immagine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 b="0" i="0">
                <a:latin typeface="SF Pro Display" pitchFamily="2" charset="0"/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it-IT" noProof="0"/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b="0" i="0" cap="all" baseline="0">
                <a:solidFill>
                  <a:schemeClr val="tx1"/>
                </a:solidFill>
                <a:latin typeface="SF Pro Display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Inserire qui il nome</a:t>
            </a:r>
          </a:p>
        </p:txBody>
      </p:sp>
      <p:sp>
        <p:nvSpPr>
          <p:cNvPr id="23" name="Segnaposto testo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b="0" i="0" cap="all" baseline="0">
                <a:solidFill>
                  <a:schemeClr val="tx1"/>
                </a:solidFill>
                <a:latin typeface="SF Pro Display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Inserire qui il nome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b="0" i="0" cap="all" baseline="0">
                <a:solidFill>
                  <a:schemeClr val="tx1"/>
                </a:solidFill>
                <a:latin typeface="SF Pro Display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 dirty="0"/>
              <a:t>Inserire qui il nome</a:t>
            </a:r>
          </a:p>
        </p:txBody>
      </p:sp>
      <p:sp>
        <p:nvSpPr>
          <p:cNvPr id="25" name="Segnaposto titolo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 cap="all" baseline="0">
                <a:latin typeface="SF Pro Display" pitchFamily="2" charset="0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to e immag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6" name="Rettangolo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10" name="Segnaposto immagine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 b="0" i="0">
                <a:solidFill>
                  <a:schemeClr val="bg1"/>
                </a:solidFill>
                <a:latin typeface="SF Pro Display" pitchFamily="2" charset="0"/>
              </a:defRPr>
            </a:lvl1pPr>
          </a:lstStyle>
          <a:p>
            <a:pPr rtl="0"/>
            <a:r>
              <a:rPr lang="en-GB" noProof="0"/>
              <a:t>Click icon to add picture</a:t>
            </a:r>
            <a:endParaRPr lang="it-IT" noProof="0"/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 cap="all" baseline="0">
                <a:latin typeface="SF Pro Display" pitchFamily="2" charset="0"/>
              </a:defRPr>
            </a:lvl1pPr>
          </a:lstStyle>
          <a:p>
            <a:pPr rtl="0"/>
            <a:r>
              <a:rPr lang="it-IT" noProof="0" dirty="0"/>
              <a:t>Inserire qui il titolo</a:t>
            </a:r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 b="0" i="0">
                <a:solidFill>
                  <a:schemeClr val="tx1"/>
                </a:solidFill>
                <a:latin typeface="SF Pro Display" pitchFamily="2" charset="0"/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SF Pro Display" pitchFamily="2" charset="0"/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SF Pro Display" pitchFamily="2" charset="0"/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SF Pro Display" pitchFamily="2" charset="0"/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 b="0" i="0">
                <a:solidFill>
                  <a:schemeClr val="tx1"/>
                </a:solidFill>
                <a:latin typeface="SF Pro Display" pitchFamily="2" charset="0"/>
              </a:defRPr>
            </a:lvl5pPr>
          </a:lstStyle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="0" i="0">
                <a:latin typeface="SF Pro Display" pitchFamily="2" charset="0"/>
              </a:defRPr>
            </a:lvl1pPr>
          </a:lstStyle>
          <a:p>
            <a:fld id="{0F24954B-4673-45CA-840A-1688CD002DF0}" type="datetime1">
              <a:rPr lang="it-IT" smtClean="0"/>
              <a:pPr/>
              <a:t>19/07/25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 i="0">
                <a:latin typeface="SF Pro Display" pitchFamily="2" charset="0"/>
              </a:defRPr>
            </a:lvl1pPr>
          </a:lstStyle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="0" i="0">
                <a:latin typeface="SF Pro Display" pitchFamily="2" charset="0"/>
              </a:defRPr>
            </a:lvl1pPr>
          </a:lstStyle>
          <a:p>
            <a:fld id="{3A98EE3D-8CD1-4C3F-BD1C-C98C9596463C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Rettangolo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6" name="Rettangolo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b="0" i="0" cap="all" baseline="0">
                <a:latin typeface="SF Pro Display" pitchFamily="2" charset="0"/>
              </a:defRPr>
            </a:lvl1pPr>
          </a:lstStyle>
          <a:p>
            <a:pPr rtl="0"/>
            <a:r>
              <a:rPr lang="it-IT" noProof="0" dirty="0"/>
              <a:t>Inserire qui il titolo</a:t>
            </a:r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 b="0" i="0">
                <a:solidFill>
                  <a:schemeClr val="tx1"/>
                </a:solidFill>
                <a:latin typeface="SF Pro Display" pitchFamily="2" charset="0"/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it-IT" noProof="0" dirty="0"/>
              <a:t>Inserire qui la citazione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="0" i="0">
                <a:latin typeface="SF Pro Display" pitchFamily="2" charset="0"/>
              </a:defRPr>
            </a:lvl1pPr>
          </a:lstStyle>
          <a:p>
            <a:fld id="{183DC420-55C1-451E-B812-3291654731FA}" type="datetime1">
              <a:rPr lang="it-IT" smtClean="0"/>
              <a:pPr/>
              <a:t>19/07/25</a:t>
            </a:fld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="0" i="0">
                <a:latin typeface="SF Pro Display" pitchFamily="2" charset="0"/>
              </a:defRPr>
            </a:lvl1pPr>
          </a:lstStyle>
          <a:p>
            <a:fld id="{3A98EE3D-8CD1-4C3F-BD1C-C98C9596463C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5" name="Rettangolo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6" name="Rettangolo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b="0" i="0" cap="all" baseline="0">
                <a:latin typeface="SF Pro Display" pitchFamily="2" charset="0"/>
              </a:defRPr>
            </a:lvl1pPr>
          </a:lstStyle>
          <a:p>
            <a:pPr rtl="0"/>
            <a:r>
              <a:rPr lang="it-IT" noProof="0" dirty="0"/>
              <a:t>Inserire qui il titolo</a:t>
            </a:r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 b="0" i="0">
                <a:solidFill>
                  <a:schemeClr val="tx1"/>
                </a:solidFill>
                <a:latin typeface="SF Pro Display" pitchFamily="2" charset="0"/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 b="0" i="0">
                <a:solidFill>
                  <a:schemeClr val="tx1"/>
                </a:solidFill>
                <a:latin typeface="SF Pro Display" pitchFamily="2" charset="0"/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 b="0" i="0">
                <a:solidFill>
                  <a:schemeClr val="tx1"/>
                </a:solidFill>
                <a:latin typeface="SF Pro Display" pitchFamily="2" charset="0"/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 b="0" i="0">
                <a:solidFill>
                  <a:schemeClr val="tx1"/>
                </a:solidFill>
                <a:latin typeface="SF Pro Display" pitchFamily="2" charset="0"/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 b="0" i="0">
                <a:solidFill>
                  <a:schemeClr val="tx1"/>
                </a:solidFill>
                <a:latin typeface="SF Pro Display" pitchFamily="2" charset="0"/>
              </a:defRPr>
            </a:lvl5pPr>
          </a:lstStyle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ue contenu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6" name="Rettangolo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latin typeface="SF Pro Display" pitchFamily="2" charset="0"/>
              </a:defRPr>
            </a:lvl1pPr>
          </a:lstStyle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 b="0" i="0">
                <a:solidFill>
                  <a:schemeClr val="tx1"/>
                </a:solidFill>
                <a:latin typeface="SF Pro Display" pitchFamily="2" charset="0"/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SF Pro Display" pitchFamily="2" charset="0"/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SF Pro Display" pitchFamily="2" charset="0"/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SF Pro Display" pitchFamily="2" charset="0"/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SF Pro Display" pitchFamily="2" charset="0"/>
              </a:defRPr>
            </a:lvl5pPr>
          </a:lstStyle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  <a:endParaRPr lang="it-IT" noProof="0" dirty="0"/>
          </a:p>
        </p:txBody>
      </p:sp>
      <p:sp>
        <p:nvSpPr>
          <p:cNvPr id="14" name="Segnaposto contenuto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 b="0" i="0">
                <a:solidFill>
                  <a:schemeClr val="tx1"/>
                </a:solidFill>
                <a:latin typeface="SF Pro Display" pitchFamily="2" charset="0"/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SF Pro Display" pitchFamily="2" charset="0"/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SF Pro Display" pitchFamily="2" charset="0"/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SF Pro Display" pitchFamily="2" charset="0"/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 b="0" i="0">
                <a:solidFill>
                  <a:schemeClr val="tx1"/>
                </a:solidFill>
                <a:latin typeface="SF Pro Display" pitchFamily="2" charset="0"/>
              </a:defRPr>
            </a:lvl5pPr>
          </a:lstStyle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10" name="Rettangolo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 b="0" i="0">
                <a:latin typeface="SF Pro Display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 i="0">
                <a:solidFill>
                  <a:schemeClr val="tx1"/>
                </a:solidFill>
                <a:latin typeface="SF Pro Display" pitchFamily="2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0" i="0">
                <a:solidFill>
                  <a:schemeClr val="tx1"/>
                </a:solidFill>
                <a:latin typeface="SF Pro Display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it-IT" sz="1600" b="0" i="0" noProof="0">
              <a:latin typeface="SF Pro Display" pitchFamily="2" charset="0"/>
            </a:endParaRPr>
          </a:p>
        </p:txBody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FFFFFF"/>
                </a:solidFill>
                <a:latin typeface="SF Pro Display" pitchFamily="2" charset="0"/>
              </a:defRPr>
            </a:lvl1pPr>
          </a:lstStyle>
          <a:p>
            <a:fld id="{5E9FF345-E701-438B-89BA-5EABE3287EFE}" type="datetime1">
              <a:rPr lang="it-IT" smtClean="0"/>
              <a:pPr/>
              <a:t>19/07/25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 cap="all" baseline="0">
                <a:solidFill>
                  <a:srgbClr val="FFFFFF"/>
                </a:solidFill>
                <a:latin typeface="SF Pro Display" pitchFamily="2" charset="0"/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rgbClr val="FFFFFF"/>
                </a:solidFill>
                <a:latin typeface="SF Pro Display" pitchFamily="2" charset="0"/>
              </a:defRPr>
            </a:lvl1pPr>
          </a:lstStyle>
          <a:p>
            <a:fld id="{3A98EE3D-8CD1-4C3F-BD1C-C98C9596463C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 spc="-50" baseline="0">
          <a:solidFill>
            <a:schemeClr val="tx1">
              <a:lumMod val="75000"/>
              <a:lumOff val="25000"/>
            </a:schemeClr>
          </a:solidFill>
          <a:latin typeface="SF Pro Display" pitchFamily="2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b="0" i="0" kern="1200">
          <a:solidFill>
            <a:schemeClr val="tx1">
              <a:lumMod val="75000"/>
              <a:lumOff val="25000"/>
            </a:schemeClr>
          </a:solidFill>
          <a:latin typeface="SF Pro Display" pitchFamily="2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b="0" i="0" kern="1200">
          <a:solidFill>
            <a:schemeClr val="tx1">
              <a:lumMod val="75000"/>
              <a:lumOff val="25000"/>
            </a:schemeClr>
          </a:solidFill>
          <a:latin typeface="SF Pro Display" pitchFamily="2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b="0" i="0" kern="1200">
          <a:solidFill>
            <a:schemeClr val="tx1">
              <a:lumMod val="75000"/>
              <a:lumOff val="25000"/>
            </a:schemeClr>
          </a:solidFill>
          <a:latin typeface="SF Pro Display" pitchFamily="2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b="0" i="0" kern="1200">
          <a:solidFill>
            <a:schemeClr val="tx1">
              <a:lumMod val="75000"/>
              <a:lumOff val="25000"/>
            </a:schemeClr>
          </a:solidFill>
          <a:latin typeface="SF Pro Display" pitchFamily="2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b="0" i="0" kern="1200">
          <a:solidFill>
            <a:schemeClr val="tx1">
              <a:lumMod val="75000"/>
              <a:lumOff val="25000"/>
            </a:schemeClr>
          </a:solidFill>
          <a:latin typeface="SF Pro Display" pitchFamily="2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26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68.png"/><Relationship Id="rId7" Type="http://schemas.openxmlformats.org/officeDocument/2006/relationships/image" Target="../media/image6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8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7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jpg"/><Relationship Id="rId4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56CEA-5E96-979B-4CFF-D132C9E0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3E07DD-F8C0-638C-7CCD-184C1CCFF7A3}"/>
              </a:ext>
            </a:extLst>
          </p:cNvPr>
          <p:cNvSpPr txBox="1"/>
          <p:nvPr/>
        </p:nvSpPr>
        <p:spPr>
          <a:xfrm>
            <a:off x="2209800" y="793335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noProof="0" dirty="0" err="1">
                <a:latin typeface="SF Pro Display" pitchFamily="2" charset="0"/>
              </a:rPr>
              <a:t>Estimation</a:t>
            </a:r>
            <a:r>
              <a:rPr lang="it-IT" sz="3600" b="1" noProof="0" dirty="0">
                <a:latin typeface="SF Pro Display" pitchFamily="2" charset="0"/>
              </a:rPr>
              <a:t> &amp; Learning In </a:t>
            </a:r>
            <a:r>
              <a:rPr lang="it-IT" sz="3600" b="1" noProof="0" dirty="0" err="1">
                <a:latin typeface="SF Pro Display" pitchFamily="2" charset="0"/>
              </a:rPr>
              <a:t>Aerospace</a:t>
            </a:r>
            <a:endParaRPr lang="it-IT" sz="3600" b="1" noProof="0" dirty="0">
              <a:latin typeface="SF Pro Display" pitchFamily="2" charset="0"/>
            </a:endParaRPr>
          </a:p>
          <a:p>
            <a:pPr algn="ctr"/>
            <a:r>
              <a:rPr lang="it-IT" sz="3600" noProof="0" dirty="0" err="1">
                <a:latin typeface="SF Pro Display" pitchFamily="2" charset="0"/>
              </a:rPr>
              <a:t>Academic</a:t>
            </a:r>
            <a:r>
              <a:rPr lang="it-IT" sz="3600" noProof="0" dirty="0">
                <a:latin typeface="SF Pro Display" pitchFamily="2" charset="0"/>
              </a:rPr>
              <a:t> </a:t>
            </a:r>
            <a:r>
              <a:rPr lang="it-IT" sz="3600" noProof="0" dirty="0" err="1">
                <a:latin typeface="SF Pro Display" pitchFamily="2" charset="0"/>
              </a:rPr>
              <a:t>Year</a:t>
            </a:r>
            <a:r>
              <a:rPr lang="it-IT" sz="3600" noProof="0" dirty="0">
                <a:latin typeface="SF Pro Display" pitchFamily="2" charset="0"/>
              </a:rPr>
              <a:t>: 2024-2025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39E836-D2AC-4347-D187-52EEB6BE49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269586" y="2016868"/>
            <a:ext cx="3587482" cy="2636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1709F-59A8-A74D-2A5D-FB02C1565393}"/>
              </a:ext>
            </a:extLst>
          </p:cNvPr>
          <p:cNvSpPr txBox="1"/>
          <p:nvPr/>
        </p:nvSpPr>
        <p:spPr>
          <a:xfrm>
            <a:off x="962662" y="4841132"/>
            <a:ext cx="2494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Piercarlo Fontana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CABA-D6EE-770D-BA30-8B5241B42C7C}"/>
              </a:ext>
            </a:extLst>
          </p:cNvPr>
          <p:cNvSpPr txBox="1"/>
          <p:nvPr/>
        </p:nvSpPr>
        <p:spPr>
          <a:xfrm>
            <a:off x="962662" y="5318185"/>
            <a:ext cx="5269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i="1" dirty="0"/>
              <a:t>Dynamics of a Multirotor UAV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D343F-9E83-5208-FBB8-A34F36ED92BE}"/>
              </a:ext>
            </a:extLst>
          </p:cNvPr>
          <p:cNvSpPr txBox="1"/>
          <p:nvPr/>
        </p:nvSpPr>
        <p:spPr>
          <a:xfrm>
            <a:off x="7664831" y="4841132"/>
            <a:ext cx="37606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Professor. Marco </a:t>
            </a:r>
            <a:r>
              <a:rPr lang="en-GB" sz="2800" b="1" dirty="0" err="1"/>
              <a:t>Lovera</a:t>
            </a:r>
            <a:endParaRPr lang="en-GB" sz="2800" b="1" dirty="0"/>
          </a:p>
          <a:p>
            <a:pPr algn="ctr"/>
            <a:r>
              <a:rPr lang="en-GB" sz="2800" b="1" dirty="0"/>
              <a:t>23/07/25</a:t>
            </a:r>
          </a:p>
        </p:txBody>
      </p:sp>
    </p:spTree>
    <p:extLst>
      <p:ext uri="{BB962C8B-B14F-4D97-AF65-F5344CB8AC3E}">
        <p14:creationId xmlns:p14="http://schemas.microsoft.com/office/powerpoint/2010/main" val="1611389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05F69-188C-D933-65F9-A4DB5F5EE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7D6A2C-73AF-5CAC-5EA2-E1C9282EF140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8D38121-7131-3180-297E-F867B2875B3A}"/>
              </a:ext>
            </a:extLst>
          </p:cNvPr>
          <p:cNvSpPr/>
          <p:nvPr/>
        </p:nvSpPr>
        <p:spPr>
          <a:xfrm>
            <a:off x="4147239" y="6375454"/>
            <a:ext cx="4861385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DB325C-BB10-A00C-A90B-54E9E0D231BB}"/>
              </a:ext>
            </a:extLst>
          </p:cNvPr>
          <p:cNvSpPr txBox="1"/>
          <p:nvPr/>
        </p:nvSpPr>
        <p:spPr>
          <a:xfrm>
            <a:off x="4395874" y="6375453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 dirty="0">
                <a:latin typeface="SF Pro Display" pitchFamily="2" charset="0"/>
              </a:rPr>
              <a:t>T1.2 – </a:t>
            </a:r>
            <a:r>
              <a:rPr lang="it-IT" sz="1800" noProof="0" dirty="0" err="1">
                <a:latin typeface="SF Pro Display" pitchFamily="2" charset="0"/>
              </a:rPr>
              <a:t>Assess</a:t>
            </a:r>
            <a:r>
              <a:rPr lang="it-IT" sz="1800" noProof="0" dirty="0">
                <a:latin typeface="SF Pro Display" pitchFamily="2" charset="0"/>
              </a:rPr>
              <a:t> </a:t>
            </a:r>
            <a:r>
              <a:rPr lang="it-IT" sz="1800" noProof="0" dirty="0" err="1">
                <a:latin typeface="SF Pro Display" pitchFamily="2" charset="0"/>
              </a:rPr>
              <a:t>uncertainty</a:t>
            </a:r>
            <a:r>
              <a:rPr lang="it-IT" sz="1800" noProof="0" dirty="0">
                <a:latin typeface="SF Pro Display" pitchFamily="2" charset="0"/>
              </a:rPr>
              <a:t> of the </a:t>
            </a:r>
            <a:r>
              <a:rPr lang="it-IT" sz="1800" noProof="0" dirty="0" err="1">
                <a:latin typeface="SF Pro Display" pitchFamily="2" charset="0"/>
              </a:rPr>
              <a:t>parameters</a:t>
            </a:r>
            <a:r>
              <a:rPr lang="it-IT" sz="1800" noProof="0" dirty="0">
                <a:latin typeface="SF Pro Display" pitchFamily="2" charset="0"/>
              </a:rPr>
              <a:t> </a:t>
            </a:r>
            <a:r>
              <a:rPr lang="it-IT" sz="1800" noProof="0" dirty="0" err="1">
                <a:latin typeface="SF Pro Display" pitchFamily="2" charset="0"/>
              </a:rPr>
              <a:t>estimated</a:t>
            </a:r>
            <a:r>
              <a:rPr lang="it-IT" sz="1800" noProof="0" dirty="0">
                <a:latin typeface="SF Pro Display" pitchFamily="2" charset="0"/>
              </a:rPr>
              <a:t> </a:t>
            </a:r>
            <a:endParaRPr lang="it-IT" noProof="0" dirty="0">
              <a:latin typeface="SF Pro Display" pitchFamily="2" charset="0"/>
            </a:endParaRPr>
          </a:p>
          <a:p>
            <a:endParaRPr lang="it-IT" noProof="0" dirty="0">
              <a:latin typeface="SF Pro Displ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45972-F7E1-BFDD-3931-3C8B72E57D06}"/>
              </a:ext>
            </a:extLst>
          </p:cNvPr>
          <p:cNvSpPr txBox="1"/>
          <p:nvPr/>
        </p:nvSpPr>
        <p:spPr>
          <a:xfrm>
            <a:off x="760584" y="1244173"/>
            <a:ext cx="1067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dirty="0" err="1">
                <a:latin typeface="SF Pro Display" pitchFamily="2" charset="0"/>
              </a:rPr>
              <a:t>Results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significantly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improve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when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also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using</a:t>
            </a:r>
            <a:r>
              <a:rPr lang="it-IT" noProof="0" dirty="0">
                <a:latin typeface="SF Pro Display" pitchFamily="2" charset="0"/>
              </a:rPr>
              <a:t> the output on the </a:t>
            </a:r>
            <a:r>
              <a:rPr lang="it-IT" noProof="0" dirty="0" err="1">
                <a:latin typeface="SF Pro Display" pitchFamily="2" charset="0"/>
              </a:rPr>
              <a:t>longitudinal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acceleration</a:t>
            </a:r>
            <a:endParaRPr lang="it-IT" noProof="0" dirty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SF Pro Display" pitchFamily="2" charset="0"/>
              </a:rPr>
              <a:t>This</a:t>
            </a:r>
            <a:r>
              <a:rPr lang="it-IT" dirty="0">
                <a:latin typeface="SF Pro Display" pitchFamily="2" charset="0"/>
              </a:rPr>
              <a:t> </a:t>
            </a:r>
            <a:r>
              <a:rPr lang="it-IT" dirty="0" err="1">
                <a:latin typeface="SF Pro Display" pitchFamily="2" charset="0"/>
              </a:rPr>
              <a:t>needs</a:t>
            </a:r>
            <a:r>
              <a:rPr lang="it-IT" dirty="0">
                <a:latin typeface="SF Pro Display" pitchFamily="2" charset="0"/>
              </a:rPr>
              <a:t> some </a:t>
            </a:r>
            <a:r>
              <a:rPr lang="it-IT" dirty="0" err="1">
                <a:latin typeface="SF Pro Display" pitchFamily="2" charset="0"/>
              </a:rPr>
              <a:t>tweaking</a:t>
            </a:r>
            <a:r>
              <a:rPr lang="it-IT" dirty="0">
                <a:latin typeface="SF Pro Display" pitchFamily="2" charset="0"/>
              </a:rPr>
              <a:t> on the </a:t>
            </a:r>
            <a:r>
              <a:rPr lang="it-IT" dirty="0" err="1">
                <a:latin typeface="SF Pro Display" pitchFamily="2" charset="0"/>
              </a:rPr>
              <a:t>structure</a:t>
            </a:r>
            <a:r>
              <a:rPr lang="it-IT" dirty="0">
                <a:latin typeface="SF Pro Display" pitchFamily="2" charset="0"/>
              </a:rPr>
              <a:t> </a:t>
            </a:r>
            <a:r>
              <a:rPr lang="it-IT" dirty="0" err="1">
                <a:latin typeface="SF Pro Display" pitchFamily="2" charset="0"/>
              </a:rPr>
              <a:t>function</a:t>
            </a:r>
            <a:r>
              <a:rPr lang="it-IT" dirty="0">
                <a:latin typeface="SF Pro Display" pitchFamily="2" charset="0"/>
              </a:rPr>
              <a:t>, to include the </a:t>
            </a:r>
            <a:r>
              <a:rPr lang="it-IT" dirty="0" err="1">
                <a:latin typeface="SF Pro Display" pitchFamily="2" charset="0"/>
              </a:rPr>
              <a:t>measurement</a:t>
            </a:r>
            <a:r>
              <a:rPr lang="it-IT" dirty="0">
                <a:latin typeface="SF Pro Display" pitchFamily="2" charset="0"/>
              </a:rPr>
              <a:t> model of the </a:t>
            </a:r>
            <a:r>
              <a:rPr lang="it-IT" dirty="0" err="1">
                <a:latin typeface="SF Pro Display" pitchFamily="2" charset="0"/>
              </a:rPr>
              <a:t>acceleration</a:t>
            </a:r>
            <a:endParaRPr lang="it-IT" noProof="0" dirty="0">
              <a:latin typeface="SF Pro Displ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708E55-96D1-A6BF-2121-059556468767}"/>
              </a:ext>
            </a:extLst>
          </p:cNvPr>
          <p:cNvSpPr txBox="1"/>
          <p:nvPr/>
        </p:nvSpPr>
        <p:spPr>
          <a:xfrm>
            <a:off x="1666771" y="716692"/>
            <a:ext cx="885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noProof="0" dirty="0" err="1">
                <a:latin typeface="SF Pro Display" pitchFamily="2" charset="0"/>
              </a:rPr>
              <a:t>What</a:t>
            </a:r>
            <a:r>
              <a:rPr lang="it-IT" sz="2800" b="1" noProof="0" dirty="0">
                <a:latin typeface="SF Pro Display" pitchFamily="2" charset="0"/>
              </a:rPr>
              <a:t> </a:t>
            </a:r>
            <a:r>
              <a:rPr lang="it-IT" sz="2800" b="1" dirty="0" err="1">
                <a:latin typeface="SF Pro Display" pitchFamily="2" charset="0"/>
              </a:rPr>
              <a:t>happens</a:t>
            </a:r>
            <a:r>
              <a:rPr lang="it-IT" sz="2800" b="1" dirty="0">
                <a:latin typeface="SF Pro Display" pitchFamily="2" charset="0"/>
              </a:rPr>
              <a:t> </a:t>
            </a:r>
            <a:r>
              <a:rPr lang="it-IT" sz="2800" b="1" dirty="0" err="1">
                <a:latin typeface="SF Pro Display" pitchFamily="2" charset="0"/>
              </a:rPr>
              <a:t>if</a:t>
            </a:r>
            <a:r>
              <a:rPr lang="it-IT" sz="2800" b="1" dirty="0">
                <a:latin typeface="SF Pro Display" pitchFamily="2" charset="0"/>
              </a:rPr>
              <a:t> </a:t>
            </a:r>
            <a:r>
              <a:rPr lang="it-IT" sz="2800" b="1" dirty="0" err="1">
                <a:latin typeface="SF Pro Display" pitchFamily="2" charset="0"/>
              </a:rPr>
              <a:t>we</a:t>
            </a:r>
            <a:r>
              <a:rPr lang="it-IT" sz="2800" b="1" dirty="0">
                <a:latin typeface="SF Pro Display" pitchFamily="2" charset="0"/>
              </a:rPr>
              <a:t> </a:t>
            </a:r>
            <a:r>
              <a:rPr lang="it-IT" sz="2800" b="1" dirty="0" err="1">
                <a:latin typeface="SF Pro Display" pitchFamily="2" charset="0"/>
              </a:rPr>
              <a:t>also</a:t>
            </a:r>
            <a:r>
              <a:rPr lang="it-IT" sz="2800" b="1" dirty="0">
                <a:latin typeface="SF Pro Display" pitchFamily="2" charset="0"/>
              </a:rPr>
              <a:t> use the </a:t>
            </a:r>
            <a:r>
              <a:rPr lang="it-IT" sz="2800" b="1" dirty="0" err="1">
                <a:latin typeface="SF Pro Display" pitchFamily="2" charset="0"/>
              </a:rPr>
              <a:t>acceleration</a:t>
            </a:r>
            <a:r>
              <a:rPr lang="it-IT" sz="2800" b="1" dirty="0">
                <a:latin typeface="SF Pro Display" pitchFamily="2" charset="0"/>
              </a:rPr>
              <a:t> output?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47223-E254-8A9A-67B9-7EDB0FD107D8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4DB224D-D328-8D48-3B93-B13FD5308A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315353"/>
                  </p:ext>
                </p:extLst>
              </p:nvPr>
            </p:nvGraphicFramePr>
            <p:xfrm>
              <a:off x="1332088" y="2259989"/>
              <a:ext cx="9527819" cy="111848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61117">
                      <a:extLst>
                        <a:ext uri="{9D8B030D-6E8A-4147-A177-3AD203B41FA5}">
                          <a16:colId xmlns:a16="http://schemas.microsoft.com/office/drawing/2014/main" val="3794769824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619594366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905902456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3496410183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4202877485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2289359771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21235267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 dirty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419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 dirty="0">
                              <a:latin typeface="SF Pro Display" pitchFamily="2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-0.1068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+0.1192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-5.9755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-2.6478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-10.1647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+450.7100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2898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 dirty="0" err="1">
                              <a:latin typeface="SF Pro Display" pitchFamily="2" charset="0"/>
                            </a:rPr>
                            <a:t>Estimated</a:t>
                          </a:r>
                          <a:endParaRPr lang="it-IT" b="1" i="0" noProof="0" dirty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-0.1067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+0.1191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-5.9843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i="0" noProof="0" dirty="0"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-</a:t>
                          </a: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2.6464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-10.1647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+450.9083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3895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54DB224D-D328-8D48-3B93-B13FD5308A7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315353"/>
                  </p:ext>
                </p:extLst>
              </p:nvPr>
            </p:nvGraphicFramePr>
            <p:xfrm>
              <a:off x="1332088" y="2259989"/>
              <a:ext cx="9527819" cy="111848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61117">
                      <a:extLst>
                        <a:ext uri="{9D8B030D-6E8A-4147-A177-3AD203B41FA5}">
                          <a16:colId xmlns:a16="http://schemas.microsoft.com/office/drawing/2014/main" val="3794769824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619594366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905902456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3496410183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4202877485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2289359771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2123526731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99074" t="-6452" r="-499074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200935" t="-6452" r="-403738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298148" t="-6452" r="-300000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401869" t="-6452" r="-202804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497222" t="-6452" r="-100926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602804" t="-6452" r="-1869" b="-2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084192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 dirty="0">
                              <a:latin typeface="SF Pro Display" pitchFamily="2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-0.1068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+0.1192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-5.9755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-2.6478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-10.1647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+450.7100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28983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 dirty="0" err="1">
                              <a:latin typeface="SF Pro Display" pitchFamily="2" charset="0"/>
                            </a:rPr>
                            <a:t>Estimated</a:t>
                          </a:r>
                          <a:endParaRPr lang="it-IT" b="1" i="0" noProof="0" dirty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-0.1067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+0.1191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-5.9843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i="0" noProof="0" dirty="0"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-</a:t>
                          </a: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2.6464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-10.1647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T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+450.9083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3895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A7A07C6-2FAC-B0E7-EB2E-8D4BBA086C97}"/>
              </a:ext>
            </a:extLst>
          </p:cNvPr>
          <p:cNvSpPr txBox="1"/>
          <p:nvPr/>
        </p:nvSpPr>
        <p:spPr>
          <a:xfrm>
            <a:off x="760584" y="3597150"/>
            <a:ext cx="1067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dirty="0" err="1">
                <a:latin typeface="SF Pro Display" pitchFamily="2" charset="0"/>
              </a:rPr>
              <a:t>Also</a:t>
            </a:r>
            <a:r>
              <a:rPr lang="it-IT" noProof="0" dirty="0">
                <a:latin typeface="SF Pro Display" pitchFamily="2" charset="0"/>
              </a:rPr>
              <a:t>, </a:t>
            </a:r>
            <a:r>
              <a:rPr lang="it-IT" noProof="0" dirty="0" err="1">
                <a:latin typeface="SF Pro Display" pitchFamily="2" charset="0"/>
              </a:rPr>
              <a:t>covariances</a:t>
            </a:r>
            <a:r>
              <a:rPr lang="it-IT" noProof="0" dirty="0">
                <a:latin typeface="SF Pro Display" pitchFamily="2" charset="0"/>
              </a:rPr>
              <a:t> drop down: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7CE218C-D9C7-D178-5A09-1ADCA29FF7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3400"/>
                  </p:ext>
                </p:extLst>
              </p:nvPr>
            </p:nvGraphicFramePr>
            <p:xfrm>
              <a:off x="1832548" y="4162473"/>
              <a:ext cx="8669868" cy="75780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44978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444978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444978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444978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444978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444978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1.3200e-08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1.8960e-09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1.8926e-04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5.7479e-06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6.2788e-10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2.6029e-02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67CE218C-D9C7-D178-5A09-1ADCA29FF7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123400"/>
                  </p:ext>
                </p:extLst>
              </p:nvPr>
            </p:nvGraphicFramePr>
            <p:xfrm>
              <a:off x="1832548" y="4162473"/>
              <a:ext cx="8669868" cy="75780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44978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444978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444978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444978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444978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444978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877" t="-6452" r="-501754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100877" t="-6452" r="-401754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200877" t="-6452" r="-301754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303540" t="-6452" r="-204425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400000" t="-6452" r="-102632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500000" t="-6452" r="-2632" b="-1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1.3200e-08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1.8960e-09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1.8926e-04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5.7479e-06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6.2788e-10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2.6029e-02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3818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75809-5CB2-99D3-6018-88A7E8BC1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7A0A7CD-16FA-BAE4-CD67-5D44E1C67888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B7743E-C5AC-CF30-B378-422AE15E6209}"/>
              </a:ext>
            </a:extLst>
          </p:cNvPr>
          <p:cNvSpPr/>
          <p:nvPr/>
        </p:nvSpPr>
        <p:spPr>
          <a:xfrm>
            <a:off x="4147239" y="6375454"/>
            <a:ext cx="5823857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29E582-7BE4-80CE-729E-93E771F63345}"/>
              </a:ext>
            </a:extLst>
          </p:cNvPr>
          <p:cNvSpPr txBox="1"/>
          <p:nvPr/>
        </p:nvSpPr>
        <p:spPr>
          <a:xfrm>
            <a:off x="4395874" y="6375453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>
                <a:latin typeface="SF Pro Display" pitchFamily="2" charset="0"/>
              </a:rPr>
              <a:t>T1.2 – </a:t>
            </a:r>
            <a:r>
              <a:rPr lang="it-IT" sz="1800" noProof="0" err="1">
                <a:latin typeface="SF Pro Display" pitchFamily="2" charset="0"/>
              </a:rPr>
              <a:t>Assess</a:t>
            </a:r>
            <a:r>
              <a:rPr lang="it-IT" sz="1800" noProof="0">
                <a:latin typeface="SF Pro Display" pitchFamily="2" charset="0"/>
              </a:rPr>
              <a:t> </a:t>
            </a:r>
            <a:r>
              <a:rPr lang="it-IT" sz="1800" noProof="0" err="1">
                <a:latin typeface="SF Pro Display" pitchFamily="2" charset="0"/>
              </a:rPr>
              <a:t>uncertainty</a:t>
            </a:r>
            <a:r>
              <a:rPr lang="it-IT" sz="1800" noProof="0">
                <a:latin typeface="SF Pro Display" pitchFamily="2" charset="0"/>
              </a:rPr>
              <a:t> of the </a:t>
            </a:r>
            <a:r>
              <a:rPr lang="it-IT" sz="1800" noProof="0" err="1">
                <a:latin typeface="SF Pro Display" pitchFamily="2" charset="0"/>
              </a:rPr>
              <a:t>parameters</a:t>
            </a:r>
            <a:r>
              <a:rPr lang="it-IT" sz="1800" noProof="0">
                <a:latin typeface="SF Pro Display" pitchFamily="2" charset="0"/>
              </a:rPr>
              <a:t> </a:t>
            </a:r>
            <a:r>
              <a:rPr lang="it-IT" sz="1800" noProof="0" err="1">
                <a:latin typeface="SF Pro Display" pitchFamily="2" charset="0"/>
              </a:rPr>
              <a:t>estimated</a:t>
            </a:r>
            <a:r>
              <a:rPr lang="it-IT" sz="1800" noProof="0">
                <a:latin typeface="SF Pro Display" pitchFamily="2" charset="0"/>
              </a:rPr>
              <a:t> </a:t>
            </a:r>
            <a:endParaRPr lang="it-IT" noProof="0">
              <a:latin typeface="SF Pro Display" pitchFamily="2" charset="0"/>
            </a:endParaRPr>
          </a:p>
          <a:p>
            <a:endParaRPr lang="it-IT" noProof="0">
              <a:latin typeface="SF Pro Displ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0311D-CF2B-A625-3DDF-93AA1E50C142}"/>
              </a:ext>
            </a:extLst>
          </p:cNvPr>
          <p:cNvSpPr txBox="1"/>
          <p:nvPr/>
        </p:nvSpPr>
        <p:spPr>
          <a:xfrm>
            <a:off x="1666771" y="716692"/>
            <a:ext cx="885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noProof="0" dirty="0" err="1">
                <a:latin typeface="SF Pro Display" pitchFamily="2" charset="0"/>
              </a:rPr>
              <a:t>What</a:t>
            </a:r>
            <a:r>
              <a:rPr lang="it-IT" sz="2800" b="1" noProof="0" dirty="0">
                <a:latin typeface="SF Pro Display" pitchFamily="2" charset="0"/>
              </a:rPr>
              <a:t> </a:t>
            </a:r>
            <a:r>
              <a:rPr lang="it-IT" sz="2800" b="1" dirty="0" err="1">
                <a:latin typeface="SF Pro Display" pitchFamily="2" charset="0"/>
              </a:rPr>
              <a:t>happens</a:t>
            </a:r>
            <a:r>
              <a:rPr lang="it-IT" sz="2800" b="1" dirty="0">
                <a:latin typeface="SF Pro Display" pitchFamily="2" charset="0"/>
              </a:rPr>
              <a:t> </a:t>
            </a:r>
            <a:r>
              <a:rPr lang="it-IT" sz="2800" b="1" dirty="0" err="1">
                <a:latin typeface="SF Pro Display" pitchFamily="2" charset="0"/>
              </a:rPr>
              <a:t>if</a:t>
            </a:r>
            <a:r>
              <a:rPr lang="it-IT" sz="2800" b="1" dirty="0">
                <a:latin typeface="SF Pro Display" pitchFamily="2" charset="0"/>
              </a:rPr>
              <a:t> </a:t>
            </a:r>
            <a:r>
              <a:rPr lang="it-IT" sz="2800" b="1" dirty="0" err="1">
                <a:latin typeface="SF Pro Display" pitchFamily="2" charset="0"/>
              </a:rPr>
              <a:t>we</a:t>
            </a:r>
            <a:r>
              <a:rPr lang="it-IT" sz="2800" b="1" dirty="0">
                <a:latin typeface="SF Pro Display" pitchFamily="2" charset="0"/>
              </a:rPr>
              <a:t> </a:t>
            </a:r>
            <a:r>
              <a:rPr lang="it-IT" sz="2800" b="1" dirty="0" err="1">
                <a:latin typeface="SF Pro Display" pitchFamily="2" charset="0"/>
              </a:rPr>
              <a:t>also</a:t>
            </a:r>
            <a:r>
              <a:rPr lang="it-IT" sz="2800" b="1" dirty="0">
                <a:latin typeface="SF Pro Display" pitchFamily="2" charset="0"/>
              </a:rPr>
              <a:t> use the </a:t>
            </a:r>
            <a:r>
              <a:rPr lang="it-IT" sz="2800" b="1" dirty="0" err="1">
                <a:latin typeface="SF Pro Display" pitchFamily="2" charset="0"/>
              </a:rPr>
              <a:t>acceleration</a:t>
            </a:r>
            <a:r>
              <a:rPr lang="it-IT" sz="2800" b="1" dirty="0">
                <a:latin typeface="SF Pro Display" pitchFamily="2" charset="0"/>
              </a:rPr>
              <a:t> output?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31B72-63B0-0F93-405C-3B65F6607523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E22AB-A9E8-F966-4856-D80BFEAF1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03" y="1986844"/>
            <a:ext cx="5286710" cy="3168690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509E27-4016-3F42-5120-5C326EB18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156" y="1995311"/>
            <a:ext cx="5286712" cy="3146454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9529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9C1734-8B51-40C7-BA6C-74580DB71514}"/>
              </a:ext>
            </a:extLst>
          </p:cNvPr>
          <p:cNvSpPr txBox="1"/>
          <p:nvPr/>
        </p:nvSpPr>
        <p:spPr>
          <a:xfrm>
            <a:off x="2149475" y="1905506"/>
            <a:ext cx="78930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noProof="0">
                <a:latin typeface="SF Pro Display" pitchFamily="2" charset="0"/>
              </a:rPr>
              <a:t>TASK 2</a:t>
            </a:r>
          </a:p>
          <a:p>
            <a:pPr algn="ctr"/>
            <a:r>
              <a:rPr lang="it-IT" sz="9600" noProof="0">
                <a:latin typeface="SF Pro Display" pitchFamily="2" charset="0"/>
              </a:rPr>
              <a:t>Black-Box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310B3-58F4-FA5F-AE60-339AF600E932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365487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33FF4-5C43-9976-32F3-9411FCD24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3DCB7E-1E41-A9D6-AEA6-2520626B5525}"/>
              </a:ext>
            </a:extLst>
          </p:cNvPr>
          <p:cNvSpPr txBox="1"/>
          <p:nvPr/>
        </p:nvSpPr>
        <p:spPr>
          <a:xfrm>
            <a:off x="819150" y="1276350"/>
            <a:ext cx="1028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err="1">
                <a:effectLst/>
                <a:latin typeface="SF Pro Display" pitchFamily="2" charset="0"/>
              </a:rPr>
              <a:t>Consider</a:t>
            </a:r>
            <a:r>
              <a:rPr lang="it-IT" noProof="0">
                <a:effectLst/>
                <a:latin typeface="SF Pro Display" pitchFamily="2" charset="0"/>
              </a:rPr>
              <a:t> a linear discrete state-</a:t>
            </a:r>
            <a:r>
              <a:rPr lang="it-IT" noProof="0" err="1">
                <a:effectLst/>
                <a:latin typeface="SF Pro Display" pitchFamily="2" charset="0"/>
              </a:rPr>
              <a:t>space</a:t>
            </a:r>
            <a:r>
              <a:rPr lang="it-IT" noProof="0">
                <a:effectLst/>
                <a:latin typeface="SF Pro Display" pitchFamily="2" charset="0"/>
              </a:rPr>
              <a:t> model </a:t>
            </a:r>
            <a:r>
              <a:rPr lang="it-IT" noProof="0" err="1">
                <a:effectLst/>
                <a:latin typeface="SF Pro Display" pitchFamily="2" charset="0"/>
              </a:rPr>
              <a:t>having</a:t>
            </a:r>
            <a:r>
              <a:rPr lang="it-IT" noProof="0">
                <a:effectLst/>
                <a:latin typeface="SF Pro Display" pitchFamily="2" charset="0"/>
              </a:rPr>
              <a:t> the following </a:t>
            </a:r>
            <a:r>
              <a:rPr lang="it-IT" noProof="0" err="1">
                <a:effectLst/>
                <a:latin typeface="SF Pro Display" pitchFamily="2" charset="0"/>
              </a:rPr>
              <a:t>form</a:t>
            </a:r>
            <a:r>
              <a:rPr lang="it-IT" noProof="0">
                <a:effectLst/>
                <a:latin typeface="SF Pro Display" pitchFamily="2" charset="0"/>
              </a:rPr>
              <a:t>:</a:t>
            </a:r>
            <a:endParaRPr lang="it-IT" noProof="0">
              <a:latin typeface="SF Pro Display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26DD52-0E58-D74D-C243-AA51DA736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158" y="1755744"/>
            <a:ext cx="3433492" cy="1082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CD1185-A826-5EDB-3BB1-6F5D3259F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414" y="1746429"/>
            <a:ext cx="4910469" cy="1082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1EF036-8EA5-8D49-AC81-F8B503C36010}"/>
              </a:ext>
            </a:extLst>
          </p:cNvPr>
          <p:cNvSpPr txBox="1"/>
          <p:nvPr/>
        </p:nvSpPr>
        <p:spPr>
          <a:xfrm>
            <a:off x="819150" y="2864908"/>
            <a:ext cx="10280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dirty="0" err="1">
                <a:latin typeface="SF Pro Display" pitchFamily="2" charset="0"/>
              </a:rPr>
              <a:t>Introducing</a:t>
            </a:r>
            <a:r>
              <a:rPr lang="it-IT" noProof="0" dirty="0">
                <a:latin typeface="SF Pro Display" pitchFamily="2" charset="0"/>
              </a:rPr>
              <a:t> the </a:t>
            </a:r>
            <a:r>
              <a:rPr lang="it-IT" noProof="0" dirty="0" err="1">
                <a:latin typeface="SF Pro Display" pitchFamily="2" charset="0"/>
              </a:rPr>
              <a:t>innovation</a:t>
            </a:r>
            <a:r>
              <a:rPr lang="it-IT" noProof="0" dirty="0">
                <a:latin typeface="SF Pro Display" pitchFamily="2" charset="0"/>
              </a:rPr>
              <a:t> e, </a:t>
            </a:r>
            <a:r>
              <a:rPr lang="it-IT" noProof="0" dirty="0" err="1">
                <a:latin typeface="SF Pro Display" pitchFamily="2" charset="0"/>
              </a:rPr>
              <a:t>it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is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possible</a:t>
            </a:r>
            <a:r>
              <a:rPr lang="it-IT" noProof="0" dirty="0">
                <a:latin typeface="SF Pro Display" pitchFamily="2" charset="0"/>
              </a:rPr>
              <a:t> to </a:t>
            </a:r>
            <a:r>
              <a:rPr lang="it-IT" noProof="0" dirty="0" err="1">
                <a:latin typeface="SF Pro Display" pitchFamily="2" charset="0"/>
              </a:rPr>
              <a:t>write</a:t>
            </a:r>
            <a:r>
              <a:rPr lang="it-IT" noProof="0" dirty="0">
                <a:latin typeface="SF Pro Display" pitchFamily="2" charset="0"/>
              </a:rPr>
              <a:t> the system </a:t>
            </a:r>
            <a:r>
              <a:rPr lang="it-IT" noProof="0" dirty="0" err="1">
                <a:latin typeface="SF Pro Display" pitchFamily="2" charset="0"/>
              </a:rPr>
              <a:t>into</a:t>
            </a:r>
            <a:r>
              <a:rPr lang="it-IT" noProof="0" dirty="0">
                <a:latin typeface="SF Pro Display" pitchFamily="2" charset="0"/>
              </a:rPr>
              <a:t> the so </a:t>
            </a:r>
            <a:r>
              <a:rPr lang="it-IT" noProof="0" dirty="0" err="1">
                <a:latin typeface="SF Pro Display" pitchFamily="2" charset="0"/>
              </a:rPr>
              <a:t>called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b="1" noProof="0" dirty="0" err="1">
                <a:effectLst/>
                <a:latin typeface="SF Pro Display" pitchFamily="2" charset="0"/>
              </a:rPr>
              <a:t>Kalman</a:t>
            </a:r>
            <a:r>
              <a:rPr lang="it-IT" b="1" noProof="0" dirty="0">
                <a:effectLst/>
                <a:latin typeface="SF Pro Display" pitchFamily="2" charset="0"/>
              </a:rPr>
              <a:t> </a:t>
            </a:r>
            <a:r>
              <a:rPr lang="it-IT" b="1" noProof="0" dirty="0" err="1">
                <a:effectLst/>
                <a:latin typeface="SF Pro Display" pitchFamily="2" charset="0"/>
              </a:rPr>
              <a:t>innovation</a:t>
            </a:r>
            <a:r>
              <a:rPr lang="it-IT" b="1" noProof="0" dirty="0">
                <a:effectLst/>
                <a:latin typeface="SF Pro Display" pitchFamily="2" charset="0"/>
              </a:rPr>
              <a:t> state-</a:t>
            </a:r>
            <a:r>
              <a:rPr lang="it-IT" b="1" noProof="0" dirty="0" err="1">
                <a:effectLst/>
                <a:latin typeface="SF Pro Display" pitchFamily="2" charset="0"/>
              </a:rPr>
              <a:t>space</a:t>
            </a:r>
            <a:r>
              <a:rPr lang="it-IT" b="1" noProof="0" dirty="0">
                <a:effectLst/>
                <a:latin typeface="SF Pro Display" pitchFamily="2" charset="0"/>
              </a:rPr>
              <a:t> model</a:t>
            </a:r>
            <a:r>
              <a:rPr lang="it-IT" noProof="0" dirty="0">
                <a:effectLst/>
                <a:latin typeface="SF Pro Display" pitchFamily="2" charset="0"/>
              </a:rPr>
              <a:t>:</a:t>
            </a:r>
            <a:endParaRPr lang="it-IT" noProof="0" dirty="0">
              <a:latin typeface="SF Pro Display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2E8996B-8902-1FBD-7460-35A514D4F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839" y="3331617"/>
            <a:ext cx="3698322" cy="10285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1FC1636-C890-362E-7200-E61396FDA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8939" y="4597494"/>
            <a:ext cx="4378151" cy="1303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C61BC7-C34C-C30B-1E05-7AF93D7AD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" y="4580784"/>
            <a:ext cx="5765642" cy="1319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DC48D230-5A1C-7B22-4902-2981CCD02C3E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3" name="Rounded Rectangle 5">
            <a:extLst>
              <a:ext uri="{FF2B5EF4-FFF2-40B4-BE49-F238E27FC236}">
                <a16:creationId xmlns:a16="http://schemas.microsoft.com/office/drawing/2014/main" id="{A73D568A-4D59-1C92-B006-5429579B136D}"/>
              </a:ext>
            </a:extLst>
          </p:cNvPr>
          <p:cNvSpPr/>
          <p:nvPr/>
        </p:nvSpPr>
        <p:spPr>
          <a:xfrm>
            <a:off x="4147239" y="6375454"/>
            <a:ext cx="361699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0BA67-0635-CC20-3FD9-7144A2E8FF3C}"/>
              </a:ext>
            </a:extLst>
          </p:cNvPr>
          <p:cNvSpPr txBox="1"/>
          <p:nvPr/>
        </p:nvSpPr>
        <p:spPr>
          <a:xfrm>
            <a:off x="4318000" y="6406234"/>
            <a:ext cx="5653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T2.1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Implementing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the PBSID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C8351-78E2-55C5-363E-1CF4F18583BF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PBSID </a:t>
            </a:r>
            <a:r>
              <a:rPr lang="it-IT" sz="2800" b="1" noProof="0" dirty="0" err="1">
                <a:latin typeface="SF Pro Display" pitchFamily="2" charset="0"/>
              </a:rPr>
              <a:t>Implementation</a:t>
            </a:r>
            <a:r>
              <a:rPr lang="it-IT" sz="2800" b="1" noProof="0" dirty="0">
                <a:latin typeface="SF Pro Display" pitchFamily="2" charset="0"/>
              </a:rPr>
              <a:t>: Standard to Innovation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75FBBF-6763-7090-60DF-05E31F72FCF1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207784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05D83-D036-C088-0902-66876223A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50858C8-5882-C94E-147E-87490495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15" y="1277199"/>
            <a:ext cx="5253889" cy="13197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70B53E-41AC-723D-EAFB-C3677003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915" y="2739692"/>
            <a:ext cx="5253889" cy="893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EA7D6D-FB82-4546-34B8-D47EB47E2A6F}"/>
              </a:ext>
            </a:extLst>
          </p:cNvPr>
          <p:cNvSpPr txBox="1"/>
          <p:nvPr/>
        </p:nvSpPr>
        <p:spPr>
          <a:xfrm>
            <a:off x="651131" y="3845058"/>
            <a:ext cx="10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err="1">
                <a:latin typeface="SF Pro Display" pitchFamily="2" charset="0"/>
              </a:rPr>
              <a:t>Starting</a:t>
            </a:r>
            <a:r>
              <a:rPr lang="it-IT" noProof="0">
                <a:latin typeface="SF Pro Display" pitchFamily="2" charset="0"/>
              </a:rPr>
              <a:t> from the time instant k − </a:t>
            </a:r>
            <a:r>
              <a:rPr lang="it-IT" noProof="0" err="1">
                <a:latin typeface="SF Pro Display" pitchFamily="2" charset="0"/>
              </a:rPr>
              <a:t>p</a:t>
            </a:r>
            <a:r>
              <a:rPr lang="it-IT" noProof="0">
                <a:latin typeface="SF Pro Display" pitchFamily="2" charset="0"/>
              </a:rPr>
              <a:t>, and by </a:t>
            </a:r>
            <a:r>
              <a:rPr lang="it-IT" noProof="0" err="1">
                <a:latin typeface="SF Pro Display" pitchFamily="2" charset="0"/>
              </a:rPr>
              <a:t>performing</a:t>
            </a:r>
            <a:r>
              <a:rPr lang="it-IT" noProof="0">
                <a:latin typeface="SF Pro Display" pitchFamily="2" charset="0"/>
              </a:rPr>
              <a:t> recursive </a:t>
            </a:r>
            <a:r>
              <a:rPr lang="it-IT" noProof="0" err="1">
                <a:latin typeface="SF Pro Display" pitchFamily="2" charset="0"/>
              </a:rPr>
              <a:t>substitutions</a:t>
            </a:r>
            <a:r>
              <a:rPr lang="it-IT" noProof="0">
                <a:latin typeface="SF Pro Display" pitchFamily="2" charset="0"/>
              </a:rPr>
              <a:t> of </a:t>
            </a:r>
            <a:r>
              <a:rPr lang="it-IT" noProof="0" err="1">
                <a:latin typeface="SF Pro Display" pitchFamily="2" charset="0"/>
              </a:rPr>
              <a:t>equation</a:t>
            </a:r>
            <a:r>
              <a:rPr lang="it-IT" noProof="0">
                <a:latin typeface="SF Pro Display" pitchFamily="2" charset="0"/>
              </a:rPr>
              <a:t>, </a:t>
            </a:r>
            <a:r>
              <a:rPr lang="it-IT" noProof="0" err="1">
                <a:latin typeface="SF Pro Display" pitchFamily="2" charset="0"/>
              </a:rPr>
              <a:t>we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obtain</a:t>
            </a:r>
            <a:r>
              <a:rPr lang="it-IT" noProof="0">
                <a:latin typeface="SF Pro Display" pitchFamily="2" charset="0"/>
              </a:rPr>
              <a:t>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DA1B25-2E5A-BF06-DCDC-E19D1C592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350" y="4267789"/>
            <a:ext cx="7353300" cy="18506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E570FDF-5C5D-BC29-1735-6F175AFCB8DB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B7BFEBE7-2D8B-A40D-EBA7-4A44086BAA71}"/>
              </a:ext>
            </a:extLst>
          </p:cNvPr>
          <p:cNvSpPr/>
          <p:nvPr/>
        </p:nvSpPr>
        <p:spPr>
          <a:xfrm>
            <a:off x="4147239" y="6375454"/>
            <a:ext cx="613947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3FBED6-2870-024F-D71F-D84C4E29DC74}"/>
              </a:ext>
            </a:extLst>
          </p:cNvPr>
          <p:cNvSpPr txBox="1"/>
          <p:nvPr/>
        </p:nvSpPr>
        <p:spPr>
          <a:xfrm>
            <a:off x="4279899" y="6384315"/>
            <a:ext cx="5661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T2.1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Implementing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the PBSID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71CE7B-FA78-AC1D-DC4A-556010ECDB44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PBSID </a:t>
            </a:r>
            <a:r>
              <a:rPr lang="it-IT" sz="2800" b="1" noProof="0" dirty="0" err="1">
                <a:latin typeface="SF Pro Display" pitchFamily="2" charset="0"/>
              </a:rPr>
              <a:t>Implementation</a:t>
            </a:r>
            <a:r>
              <a:rPr lang="it-IT" sz="2800" b="1" noProof="0" dirty="0">
                <a:latin typeface="SF Pro Display" pitchFamily="2" charset="0"/>
              </a:rPr>
              <a:t>: </a:t>
            </a:r>
            <a:r>
              <a:rPr lang="it-IT" sz="2800" b="1" noProof="0" dirty="0" err="1">
                <a:latin typeface="SF Pro Display" pitchFamily="2" charset="0"/>
              </a:rPr>
              <a:t>Past</a:t>
            </a:r>
            <a:r>
              <a:rPr lang="it-IT" sz="2800" b="1" noProof="0" dirty="0">
                <a:latin typeface="SF Pro Display" pitchFamily="2" charset="0"/>
              </a:rPr>
              <a:t> Window </a:t>
            </a:r>
            <a:r>
              <a:rPr lang="it-IT" sz="2800" b="1" noProof="0" dirty="0" err="1">
                <a:latin typeface="SF Pro Display" pitchFamily="2" charset="0"/>
              </a:rPr>
              <a:t>parameter</a:t>
            </a:r>
            <a:endParaRPr lang="it-IT" sz="2800" b="1" noProof="0" dirty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06E91C-14EE-7FA9-E20E-21D3555E4588}"/>
                  </a:ext>
                </a:extLst>
              </p:cNvPr>
              <p:cNvSpPr txBox="1"/>
              <p:nvPr/>
            </p:nvSpPr>
            <p:spPr>
              <a:xfrm>
                <a:off x="728291" y="1432625"/>
                <a:ext cx="52727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By </a:t>
                </a:r>
                <a:r>
                  <a:rPr lang="it-IT" noProof="0" err="1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substituting</a:t>
                </a:r>
                <a:r>
                  <a:rPr lang="it-IT" noProof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the </a:t>
                </a:r>
                <a:r>
                  <a:rPr lang="it-IT" noProof="0" err="1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expression</a:t>
                </a:r>
                <a:r>
                  <a:rPr lang="it-IT" noProof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noProof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and </a:t>
                </a:r>
                <a:r>
                  <a:rPr lang="it-IT" noProof="0" err="1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rearranging</a:t>
                </a:r>
                <a:r>
                  <a:rPr lang="it-IT" noProof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, a </a:t>
                </a:r>
                <a:r>
                  <a:rPr lang="it-IT" b="1" noProof="0" err="1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stacked</a:t>
                </a:r>
                <a:r>
                  <a:rPr lang="it-IT" b="1" noProof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</a:t>
                </a:r>
                <a:r>
                  <a:rPr lang="it-IT" b="1" noProof="0" err="1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form</a:t>
                </a:r>
                <a:r>
                  <a:rPr lang="it-IT" b="1" noProof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</a:t>
                </a:r>
                <a:r>
                  <a:rPr lang="it-IT" noProof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b="0" noProof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06E91C-14EE-7FA9-E20E-21D3555E4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291" y="1432625"/>
                <a:ext cx="5272715" cy="646331"/>
              </a:xfrm>
              <a:prstGeom prst="rect">
                <a:avLst/>
              </a:prstGeom>
              <a:blipFill>
                <a:blip r:embed="rId6"/>
                <a:stretch>
                  <a:fillRect l="-962" t="-3846" b="-134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E29FB2A-4C13-9136-30F1-BBD424864C08}"/>
              </a:ext>
            </a:extLst>
          </p:cNvPr>
          <p:cNvSpPr txBox="1"/>
          <p:nvPr/>
        </p:nvSpPr>
        <p:spPr>
          <a:xfrm>
            <a:off x="711200" y="2596956"/>
            <a:ext cx="5272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The </a:t>
            </a:r>
            <a:r>
              <a:rPr lang="it-IT" b="1" noProof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past</a:t>
            </a:r>
            <a:r>
              <a:rPr lang="it-IT" b="1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window</a:t>
            </a:r>
            <a:r>
              <a:rPr lang="it-IT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, </a:t>
            </a:r>
            <a:r>
              <a:rPr lang="it-IT" noProof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denoted</a:t>
            </a:r>
            <a:r>
              <a:rPr lang="it-IT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by </a:t>
            </a:r>
            <a:r>
              <a:rPr lang="it-IT" noProof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</a:t>
            </a:r>
            <a:r>
              <a:rPr lang="it-IT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, </a:t>
            </a:r>
            <a:r>
              <a:rPr lang="it-IT" noProof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defines</a:t>
            </a:r>
            <a:r>
              <a:rPr lang="it-IT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it-IT" b="1" noProof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how</a:t>
            </a:r>
            <a:r>
              <a:rPr lang="it-IT" b="1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it-IT" b="1" noProof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many</a:t>
            </a:r>
            <a:r>
              <a:rPr lang="it-IT" b="1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time steps of </a:t>
            </a:r>
            <a:r>
              <a:rPr lang="it-IT" b="1" noProof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past</a:t>
            </a:r>
            <a:r>
              <a:rPr lang="it-IT" b="1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data</a:t>
            </a:r>
            <a:r>
              <a:rPr lang="it-IT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we</a:t>
            </a:r>
            <a:r>
              <a:rPr lang="it-IT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consider</a:t>
            </a:r>
            <a:r>
              <a:rPr lang="it-IT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when</a:t>
            </a:r>
            <a:r>
              <a:rPr lang="it-IT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predicting</a:t>
            </a:r>
            <a:r>
              <a:rPr lang="it-IT" noProof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future outputs.</a:t>
            </a:r>
            <a:endParaRPr lang="it-IT" b="0" noProof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16763-FBA3-6851-C94D-7E34ED9F0F17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2307230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FFCDE-F4BB-7620-0602-05F87A318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B1529D2-777E-8451-791F-E2B7EB53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82" y="1520263"/>
            <a:ext cx="5749729" cy="1649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0A2BA8-A961-21B8-0B65-52DDA7A5A0EA}"/>
              </a:ext>
            </a:extLst>
          </p:cNvPr>
          <p:cNvSpPr txBox="1"/>
          <p:nvPr/>
        </p:nvSpPr>
        <p:spPr>
          <a:xfrm>
            <a:off x="746125" y="1089499"/>
            <a:ext cx="10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dirty="0">
                <a:latin typeface="SF Pro Display" pitchFamily="2" charset="0"/>
              </a:rPr>
              <a:t>Therefore, the general shape for the </a:t>
            </a:r>
            <a:r>
              <a:rPr lang="it-IT" noProof="0" dirty="0" err="1">
                <a:latin typeface="SF Pro Display" pitchFamily="2" charset="0"/>
              </a:rPr>
              <a:t>expression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is</a:t>
            </a:r>
            <a:r>
              <a:rPr lang="it-IT" noProof="0" dirty="0">
                <a:latin typeface="SF Pro Display" pitchFamily="2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7E22D0-A4FD-BCFF-8C37-82A3E9BAE285}"/>
              </a:ext>
            </a:extLst>
          </p:cNvPr>
          <p:cNvSpPr txBox="1"/>
          <p:nvPr/>
        </p:nvSpPr>
        <p:spPr>
          <a:xfrm>
            <a:off x="800099" y="3238043"/>
            <a:ext cx="1057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dirty="0">
                <a:latin typeface="SF Pro Display" pitchFamily="2" charset="0"/>
              </a:rPr>
              <a:t>By </a:t>
            </a:r>
            <a:r>
              <a:rPr lang="it-IT" noProof="0" dirty="0" err="1">
                <a:latin typeface="SF Pro Display" pitchFamily="2" charset="0"/>
              </a:rPr>
              <a:t>multiplying</a:t>
            </a:r>
            <a:r>
              <a:rPr lang="it-IT" noProof="0" dirty="0">
                <a:latin typeface="SF Pro Display" pitchFamily="2" charset="0"/>
              </a:rPr>
              <a:t> the </a:t>
            </a:r>
            <a:r>
              <a:rPr lang="it-IT" noProof="0" dirty="0" err="1">
                <a:latin typeface="SF Pro Display" pitchFamily="2" charset="0"/>
              </a:rPr>
              <a:t>measurement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equation</a:t>
            </a:r>
            <a:r>
              <a:rPr lang="it-IT" noProof="0" dirty="0">
                <a:latin typeface="SF Pro Display" pitchFamily="2" charset="0"/>
              </a:rPr>
              <a:t> for the </a:t>
            </a:r>
            <a:r>
              <a:rPr lang="it-IT" noProof="0" dirty="0" err="1">
                <a:latin typeface="SF Pro Display" pitchFamily="2" charset="0"/>
              </a:rPr>
              <a:t>expression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above</a:t>
            </a:r>
            <a:r>
              <a:rPr lang="it-IT" noProof="0" dirty="0">
                <a:latin typeface="SF Pro Display" pitchFamily="2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92CE8-475B-0F02-EC5C-2B902A400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662" y="3705666"/>
            <a:ext cx="5934675" cy="8882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A206F0-0AC0-6631-BF9A-6630E48C353F}"/>
              </a:ext>
            </a:extLst>
          </p:cNvPr>
          <p:cNvSpPr txBox="1"/>
          <p:nvPr/>
        </p:nvSpPr>
        <p:spPr>
          <a:xfrm>
            <a:off x="834113" y="4699117"/>
            <a:ext cx="1057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noProof="0" dirty="0">
                <a:latin typeface="SF Pro Display" pitchFamily="2" charset="0"/>
              </a:rPr>
              <a:t>Matrix of Markov </a:t>
            </a:r>
            <a:r>
              <a:rPr lang="it-IT" b="1" noProof="0" dirty="0" err="1">
                <a:latin typeface="SF Pro Display" pitchFamily="2" charset="0"/>
              </a:rPr>
              <a:t>parameters</a:t>
            </a:r>
            <a:r>
              <a:rPr lang="it-IT" b="1" noProof="0" dirty="0">
                <a:latin typeface="SF Pro Display" pitchFamily="2" charset="0"/>
              </a:rPr>
              <a:t> </a:t>
            </a:r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A1FB66CF-22D0-6B3D-8872-5DFF5FDCB927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40A9F137-239C-C260-D8EF-1B623D885E22}"/>
              </a:ext>
            </a:extLst>
          </p:cNvPr>
          <p:cNvSpPr/>
          <p:nvPr/>
        </p:nvSpPr>
        <p:spPr>
          <a:xfrm>
            <a:off x="4147240" y="6375454"/>
            <a:ext cx="1181506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540C1-28DD-A40C-9BE3-9E8B6162D431}"/>
              </a:ext>
            </a:extLst>
          </p:cNvPr>
          <p:cNvSpPr txBox="1"/>
          <p:nvPr/>
        </p:nvSpPr>
        <p:spPr>
          <a:xfrm>
            <a:off x="4277709" y="6384315"/>
            <a:ext cx="5664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T2.1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Implementing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the PBSID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ED393-6482-6132-93A3-7F3B99B4BCD2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PBSID </a:t>
            </a:r>
            <a:r>
              <a:rPr lang="it-IT" sz="2800" b="1" noProof="0" dirty="0" err="1">
                <a:latin typeface="SF Pro Display" pitchFamily="2" charset="0"/>
              </a:rPr>
              <a:t>Implementation</a:t>
            </a:r>
            <a:r>
              <a:rPr lang="it-IT" sz="2800" b="1" noProof="0" dirty="0">
                <a:latin typeface="SF Pro Display" pitchFamily="2" charset="0"/>
              </a:rPr>
              <a:t>: Extended </a:t>
            </a:r>
            <a:r>
              <a:rPr lang="it-IT" sz="2800" b="1" noProof="0" dirty="0" err="1">
                <a:latin typeface="SF Pro Display" pitchFamily="2" charset="0"/>
              </a:rPr>
              <a:t>Controllability</a:t>
            </a:r>
            <a:r>
              <a:rPr lang="it-IT" sz="2800" b="1" noProof="0" dirty="0">
                <a:latin typeface="SF Pro Display" pitchFamily="2" charset="0"/>
              </a:rPr>
              <a:t> Matrix</a:t>
            </a:r>
          </a:p>
        </p:txBody>
      </p:sp>
      <p:pic>
        <p:nvPicPr>
          <p:cNvPr id="3" name="Picture 2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20AB56EF-2BA5-9D54-7F2D-2D520D2C7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120" y="1388458"/>
            <a:ext cx="1666569" cy="1823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Right 22">
            <a:extLst>
              <a:ext uri="{FF2B5EF4-FFF2-40B4-BE49-F238E27FC236}">
                <a16:creationId xmlns:a16="http://schemas.microsoft.com/office/drawing/2014/main" id="{44C5818D-3576-8216-4200-52F2B21F7CF6}"/>
              </a:ext>
            </a:extLst>
          </p:cNvPr>
          <p:cNvSpPr/>
          <p:nvPr/>
        </p:nvSpPr>
        <p:spPr>
          <a:xfrm>
            <a:off x="6677312" y="2732000"/>
            <a:ext cx="1511648" cy="19215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F94FD-988E-34E8-2110-3E479233C294}"/>
              </a:ext>
            </a:extLst>
          </p:cNvPr>
          <p:cNvSpPr/>
          <p:nvPr/>
        </p:nvSpPr>
        <p:spPr>
          <a:xfrm>
            <a:off x="5631832" y="1530899"/>
            <a:ext cx="977313" cy="140483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n>
                <a:solidFill>
                  <a:schemeClr val="bg1"/>
                </a:solidFill>
              </a:ln>
              <a:latin typeface="SF Pro Display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876CAF-FC0A-2DB9-EBC5-D2D3DF29CFB6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8DA15B5-959E-3EC4-92CB-F8AE6C774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246" y="5111469"/>
            <a:ext cx="5996456" cy="1015616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135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B367F-B344-E457-3714-290A1FC48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B86D0E-A668-0CB3-B8B4-75C50C94C094}"/>
                  </a:ext>
                </a:extLst>
              </p:cNvPr>
              <p:cNvSpPr txBox="1"/>
              <p:nvPr/>
            </p:nvSpPr>
            <p:spPr>
              <a:xfrm>
                <a:off x="746125" y="1112649"/>
                <a:ext cx="10699750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 dirty="0">
                    <a:latin typeface="SF Pro Display" pitchFamily="2" charset="0"/>
                  </a:rPr>
                  <a:t>For large </a:t>
                </a:r>
                <a:r>
                  <a:rPr lang="it-IT" noProof="0" dirty="0" err="1">
                    <a:latin typeface="SF Pro Display" pitchFamily="2" charset="0"/>
                  </a:rPr>
                  <a:t>values</a:t>
                </a:r>
                <a:r>
                  <a:rPr lang="it-IT" noProof="0" dirty="0">
                    <a:latin typeface="SF Pro Display" pitchFamily="2" charset="0"/>
                  </a:rPr>
                  <a:t> of </a:t>
                </a:r>
                <a:r>
                  <a:rPr lang="it-IT" noProof="0" dirty="0" err="1">
                    <a:latin typeface="SF Pro Display" pitchFamily="2" charset="0"/>
                  </a:rPr>
                  <a:t>p</a:t>
                </a:r>
                <a:r>
                  <a:rPr lang="it-IT" noProof="0" dirty="0">
                    <a:latin typeface="SF Pro Display" pitchFamily="2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it-IT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noProof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noProof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acc>
                    <m:r>
                      <a:rPr lang="it-IT" noProof="0" smtClean="0">
                        <a:latin typeface="Cambria Math" panose="02040503050406030204" pitchFamily="18" charset="0"/>
                      </a:rPr>
                      <m:t>≈0</m:t>
                    </m:r>
                    <m:r>
                      <a:rPr lang="it-IT" b="0" i="0" noProof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it-IT" noProof="0" dirty="0">
                  <a:latin typeface="SF Pro Display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B86D0E-A668-0CB3-B8B4-75C50C94C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1112649"/>
                <a:ext cx="10699750" cy="379527"/>
              </a:xfrm>
              <a:prstGeom prst="rect">
                <a:avLst/>
              </a:prstGeom>
              <a:blipFill>
                <a:blip r:embed="rId3"/>
                <a:stretch>
                  <a:fillRect l="-474" t="-3226" b="-22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C047FF3-18C4-F98F-655C-1AEB37167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00" y="1599401"/>
            <a:ext cx="6049219" cy="8478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BECCD5-53C5-0D8E-7E72-DD440D1ED93E}"/>
              </a:ext>
            </a:extLst>
          </p:cNvPr>
          <p:cNvSpPr txBox="1"/>
          <p:nvPr/>
        </p:nvSpPr>
        <p:spPr>
          <a:xfrm>
            <a:off x="746125" y="4666378"/>
            <a:ext cx="10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dirty="0" err="1">
                <a:latin typeface="SF Pro Display" pitchFamily="2" charset="0"/>
              </a:rPr>
              <a:t>Then</a:t>
            </a:r>
            <a:r>
              <a:rPr lang="it-IT" noProof="0" dirty="0">
                <a:latin typeface="SF Pro Display" pitchFamily="2" charset="0"/>
              </a:rPr>
              <a:t>, the </a:t>
            </a:r>
            <a:r>
              <a:rPr lang="it-IT" noProof="0" dirty="0" err="1">
                <a:latin typeface="SF Pro Display" pitchFamily="2" charset="0"/>
              </a:rPr>
              <a:t>Augmented</a:t>
            </a:r>
            <a:r>
              <a:rPr lang="it-IT" noProof="0" dirty="0">
                <a:latin typeface="SF Pro Display" pitchFamily="2" charset="0"/>
              </a:rPr>
              <a:t> Markov Matrix can be </a:t>
            </a:r>
            <a:r>
              <a:rPr lang="it-IT" noProof="0" dirty="0" err="1">
                <a:latin typeface="SF Pro Display" pitchFamily="2" charset="0"/>
              </a:rPr>
              <a:t>retrieved</a:t>
            </a:r>
            <a:r>
              <a:rPr lang="it-IT" noProof="0" dirty="0">
                <a:latin typeface="SF Pro Display" pitchFamily="2" charset="0"/>
              </a:rPr>
              <a:t> by solving a LS </a:t>
            </a:r>
            <a:r>
              <a:rPr lang="it-IT" noProof="0" dirty="0" err="1">
                <a:latin typeface="SF Pro Display" pitchFamily="2" charset="0"/>
              </a:rPr>
              <a:t>problem</a:t>
            </a:r>
            <a:r>
              <a:rPr lang="it-IT" noProof="0" dirty="0">
                <a:latin typeface="SF Pro Display" pitchFamily="2" charset="0"/>
              </a:rPr>
              <a:t>, </a:t>
            </a:r>
            <a:r>
              <a:rPr lang="it-IT" noProof="0" dirty="0" err="1">
                <a:latin typeface="SF Pro Display" pitchFamily="2" charset="0"/>
              </a:rPr>
              <a:t>whose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solution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is</a:t>
            </a:r>
            <a:r>
              <a:rPr lang="it-IT" noProof="0" dirty="0">
                <a:latin typeface="SF Pro Display" pitchFamily="2" charset="0"/>
              </a:rPr>
              <a:t>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1125ED-C8CA-5E8B-79A2-24E098EE7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04" y="5278302"/>
            <a:ext cx="2819794" cy="5811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F34586-94D8-9A30-CF87-C3D6D50AF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1529" y="5165981"/>
            <a:ext cx="1117627" cy="935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FD32D29-F6E0-1090-60F0-984A202ACA54}"/>
              </a:ext>
            </a:extLst>
          </p:cNvPr>
          <p:cNvSpPr txBox="1"/>
          <p:nvPr/>
        </p:nvSpPr>
        <p:spPr>
          <a:xfrm>
            <a:off x="6217446" y="5310394"/>
            <a:ext cx="522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err="1">
                <a:latin typeface="SF Pro Display" pitchFamily="2" charset="0"/>
              </a:rPr>
              <a:t>Solved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using</a:t>
            </a:r>
            <a:r>
              <a:rPr lang="it-IT" noProof="0">
                <a:latin typeface="SF Pro Display" pitchFamily="2" charset="0"/>
              </a:rPr>
              <a:t> the </a:t>
            </a:r>
            <a:r>
              <a:rPr lang="it-IT" noProof="0" err="1">
                <a:latin typeface="SF Pro Display" pitchFamily="2" charset="0"/>
              </a:rPr>
              <a:t>MatLab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command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pinv</a:t>
            </a:r>
            <a:r>
              <a:rPr lang="it-IT" noProof="0">
                <a:latin typeface="SF Pro Display" pitchFamily="2" charset="0"/>
              </a:rPr>
              <a:t>(), to compute the pseudo-inverse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1953265-7988-9127-44F3-2BE9B62F8B22}"/>
              </a:ext>
            </a:extLst>
          </p:cNvPr>
          <p:cNvCxnSpPr>
            <a:cxnSpLocks/>
          </p:cNvCxnSpPr>
          <p:nvPr/>
        </p:nvCxnSpPr>
        <p:spPr>
          <a:xfrm>
            <a:off x="2618371" y="5757775"/>
            <a:ext cx="2271130" cy="261639"/>
          </a:xfrm>
          <a:prstGeom prst="bentConnector3">
            <a:avLst>
              <a:gd name="adj1" fmla="val 232"/>
            </a:avLst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60EBD6-5657-A985-DDC5-C13DE6D4E2B1}"/>
              </a:ext>
            </a:extLst>
          </p:cNvPr>
          <p:cNvCxnSpPr/>
          <p:nvPr/>
        </p:nvCxnSpPr>
        <p:spPr>
          <a:xfrm>
            <a:off x="2165350" y="5678310"/>
            <a:ext cx="90604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6D061B90-989A-409D-7446-50D9B077C6F6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FBA35963-30F2-7322-DE5A-7D1A61EDDEBA}"/>
              </a:ext>
            </a:extLst>
          </p:cNvPr>
          <p:cNvSpPr/>
          <p:nvPr/>
        </p:nvSpPr>
        <p:spPr>
          <a:xfrm>
            <a:off x="4147240" y="6375454"/>
            <a:ext cx="1749063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3A65A-6C3A-97C0-BE86-2CE2D7EEC992}"/>
              </a:ext>
            </a:extLst>
          </p:cNvPr>
          <p:cNvSpPr txBox="1"/>
          <p:nvPr/>
        </p:nvSpPr>
        <p:spPr>
          <a:xfrm>
            <a:off x="4279899" y="6384315"/>
            <a:ext cx="5661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T2.1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Implementing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the PBSID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06A083-F4A3-22AF-0B38-CF9B5C8F7AF3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PBSID </a:t>
            </a:r>
            <a:r>
              <a:rPr lang="it-IT" sz="2800" b="1" noProof="0" dirty="0" err="1">
                <a:latin typeface="SF Pro Display" pitchFamily="2" charset="0"/>
              </a:rPr>
              <a:t>Implementation</a:t>
            </a:r>
            <a:r>
              <a:rPr lang="it-IT" sz="2800" b="1" noProof="0" dirty="0">
                <a:latin typeface="SF Pro Display" pitchFamily="2" charset="0"/>
              </a:rPr>
              <a:t>: </a:t>
            </a:r>
            <a:r>
              <a:rPr lang="it-IT" sz="2800" b="1" noProof="0" dirty="0" err="1">
                <a:latin typeface="SF Pro Display" pitchFamily="2" charset="0"/>
              </a:rPr>
              <a:t>Augmented</a:t>
            </a:r>
            <a:r>
              <a:rPr lang="it-IT" sz="2800" b="1" noProof="0" dirty="0">
                <a:latin typeface="SF Pro Display" pitchFamily="2" charset="0"/>
              </a:rPr>
              <a:t> Markov Matrix</a:t>
            </a:r>
          </a:p>
        </p:txBody>
      </p:sp>
      <p:pic>
        <p:nvPicPr>
          <p:cNvPr id="3" name="Picture 2" descr="A diagram of a rectangular object with a rectangular object in the middle&#10;&#10;Description automatically generated">
            <a:extLst>
              <a:ext uri="{FF2B5EF4-FFF2-40B4-BE49-F238E27FC236}">
                <a16:creationId xmlns:a16="http://schemas.microsoft.com/office/drawing/2014/main" id="{7415D87C-17A4-ECF0-5F0A-8C6A418AD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462" y="2974609"/>
            <a:ext cx="3543300" cy="1231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11F45E-DBDE-BAD2-9949-8B684F176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253" y="2567869"/>
            <a:ext cx="5521469" cy="2045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E1CBC2-1812-B8EB-7D8D-2AD890C08601}"/>
              </a:ext>
            </a:extLst>
          </p:cNvPr>
          <p:cNvSpPr txBox="1"/>
          <p:nvPr/>
        </p:nvSpPr>
        <p:spPr>
          <a:xfrm>
            <a:off x="6953343" y="1561657"/>
            <a:ext cx="266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N: Number of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l: Number of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r: Number of inputs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88B601-4E05-5EFD-2288-2E15C7115BD1}"/>
              </a:ext>
            </a:extLst>
          </p:cNvPr>
          <p:cNvSpPr txBox="1"/>
          <p:nvPr/>
        </p:nvSpPr>
        <p:spPr>
          <a:xfrm>
            <a:off x="9438312" y="1557952"/>
            <a:ext cx="2109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m: l +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n: System’s Order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55C75BA-A690-577F-613A-C3D3B3F93D69}"/>
              </a:ext>
            </a:extLst>
          </p:cNvPr>
          <p:cNvSpPr/>
          <p:nvPr/>
        </p:nvSpPr>
        <p:spPr>
          <a:xfrm>
            <a:off x="3930850" y="5438679"/>
            <a:ext cx="856526" cy="249783"/>
          </a:xfrm>
          <a:prstGeom prst="rightArrow">
            <a:avLst/>
          </a:prstGeom>
          <a:solidFill>
            <a:srgbClr val="853CBE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89A30-DC32-B006-6D2B-EA9009669909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306002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E207F-A5B5-0606-6B87-45EFDAED5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rectangular object with black text&#10;&#10;Description automatically generated">
            <a:extLst>
              <a:ext uri="{FF2B5EF4-FFF2-40B4-BE49-F238E27FC236}">
                <a16:creationId xmlns:a16="http://schemas.microsoft.com/office/drawing/2014/main" id="{A06F3DEB-FB34-45AE-9351-42D46779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24" y="1807550"/>
            <a:ext cx="2050339" cy="1645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DC334F-5910-4519-C9A2-D66FF9351987}"/>
              </a:ext>
            </a:extLst>
          </p:cNvPr>
          <p:cNvSpPr txBox="1"/>
          <p:nvPr/>
        </p:nvSpPr>
        <p:spPr>
          <a:xfrm>
            <a:off x="746125" y="1089499"/>
            <a:ext cx="1069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dirty="0">
                <a:effectLst/>
                <a:latin typeface="SF Pro Display" pitchFamily="2" charset="0"/>
              </a:rPr>
              <a:t>Once the Markov </a:t>
            </a:r>
            <a:r>
              <a:rPr lang="it-IT" noProof="0" dirty="0" err="1">
                <a:effectLst/>
                <a:latin typeface="SF Pro Display" pitchFamily="2" charset="0"/>
              </a:rPr>
              <a:t>matrix</a:t>
            </a:r>
            <a:r>
              <a:rPr lang="it-IT" noProof="0" dirty="0">
                <a:effectLst/>
                <a:latin typeface="SF Pro Display" pitchFamily="2" charset="0"/>
              </a:rPr>
              <a:t> </a:t>
            </a:r>
            <a:r>
              <a:rPr lang="it-IT" noProof="0" dirty="0" err="1">
                <a:effectLst/>
                <a:latin typeface="SF Pro Display" pitchFamily="2" charset="0"/>
              </a:rPr>
              <a:t>parameters</a:t>
            </a:r>
            <a:r>
              <a:rPr lang="it-IT" noProof="0" dirty="0">
                <a:effectLst/>
                <a:latin typeface="SF Pro Display" pitchFamily="2" charset="0"/>
              </a:rPr>
              <a:t> are </a:t>
            </a:r>
            <a:r>
              <a:rPr lang="it-IT" noProof="0" dirty="0" err="1">
                <a:effectLst/>
                <a:latin typeface="SF Pro Display" pitchFamily="2" charset="0"/>
              </a:rPr>
              <a:t>estimated</a:t>
            </a:r>
            <a:r>
              <a:rPr lang="it-IT" noProof="0" dirty="0">
                <a:effectLst/>
                <a:latin typeface="SF Pro Display" pitchFamily="2" charset="0"/>
              </a:rPr>
              <a:t>, </a:t>
            </a:r>
            <a:r>
              <a:rPr lang="it-IT" noProof="0" dirty="0" err="1">
                <a:effectLst/>
                <a:latin typeface="SF Pro Display" pitchFamily="2" charset="0"/>
              </a:rPr>
              <a:t>we</a:t>
            </a:r>
            <a:r>
              <a:rPr lang="it-IT" noProof="0" dirty="0">
                <a:effectLst/>
                <a:latin typeface="SF Pro Display" pitchFamily="2" charset="0"/>
              </a:rPr>
              <a:t> can </a:t>
            </a:r>
            <a:r>
              <a:rPr lang="it-IT" noProof="0" dirty="0" err="1">
                <a:effectLst/>
                <a:latin typeface="SF Pro Display" pitchFamily="2" charset="0"/>
              </a:rPr>
              <a:t>proceed</a:t>
            </a:r>
            <a:r>
              <a:rPr lang="it-IT" noProof="0" dirty="0">
                <a:effectLst/>
                <a:latin typeface="SF Pro Display" pitchFamily="2" charset="0"/>
              </a:rPr>
              <a:t> with the </a:t>
            </a:r>
            <a:r>
              <a:rPr lang="it-IT" noProof="0" dirty="0" err="1">
                <a:effectLst/>
                <a:latin typeface="SF Pro Display" pitchFamily="2" charset="0"/>
              </a:rPr>
              <a:t>estimation</a:t>
            </a:r>
            <a:r>
              <a:rPr lang="it-IT" noProof="0" dirty="0">
                <a:effectLst/>
                <a:latin typeface="SF Pro Display" pitchFamily="2" charset="0"/>
              </a:rPr>
              <a:t> of the state </a:t>
            </a:r>
            <a:r>
              <a:rPr lang="it-IT" noProof="0" dirty="0" err="1">
                <a:effectLst/>
                <a:latin typeface="SF Pro Display" pitchFamily="2" charset="0"/>
              </a:rPr>
              <a:t>sequence</a:t>
            </a:r>
            <a:r>
              <a:rPr lang="it-IT" noProof="0" dirty="0">
                <a:effectLst/>
                <a:latin typeface="SF Pro Display" pitchFamily="2" charset="0"/>
              </a:rPr>
              <a:t>. </a:t>
            </a:r>
            <a:r>
              <a:rPr lang="it-IT" noProof="0" dirty="0" err="1">
                <a:effectLst/>
                <a:latin typeface="SF Pro Display" pitchFamily="2" charset="0"/>
              </a:rPr>
              <a:t>Introducing</a:t>
            </a:r>
            <a:r>
              <a:rPr lang="it-IT" noProof="0" dirty="0">
                <a:effectLst/>
                <a:latin typeface="SF Pro Display" pitchFamily="2" charset="0"/>
              </a:rPr>
              <a:t> </a:t>
            </a:r>
            <a:r>
              <a:rPr lang="it-IT" noProof="0" dirty="0" err="1">
                <a:effectLst/>
                <a:latin typeface="SF Pro Display" pitchFamily="2" charset="0"/>
              </a:rPr>
              <a:t>another</a:t>
            </a:r>
            <a:r>
              <a:rPr lang="it-IT" noProof="0" dirty="0">
                <a:effectLst/>
                <a:latin typeface="SF Pro Display" pitchFamily="2" charset="0"/>
              </a:rPr>
              <a:t> </a:t>
            </a:r>
            <a:r>
              <a:rPr lang="it-IT" b="1" noProof="0" dirty="0" err="1">
                <a:effectLst/>
                <a:latin typeface="SF Pro Display" pitchFamily="2" charset="0"/>
              </a:rPr>
              <a:t>parameter</a:t>
            </a:r>
            <a:r>
              <a:rPr lang="it-IT" b="1" noProof="0" dirty="0">
                <a:effectLst/>
                <a:latin typeface="SF Pro Display" pitchFamily="2" charset="0"/>
              </a:rPr>
              <a:t> </a:t>
            </a:r>
            <a:r>
              <a:rPr lang="it-IT" b="1" noProof="0" dirty="0" err="1">
                <a:effectLst/>
                <a:latin typeface="SF Pro Display" pitchFamily="2" charset="0"/>
              </a:rPr>
              <a:t>f</a:t>
            </a:r>
            <a:r>
              <a:rPr lang="it-IT" b="1" noProof="0" dirty="0">
                <a:effectLst/>
                <a:latin typeface="SF Pro Display" pitchFamily="2" charset="0"/>
              </a:rPr>
              <a:t> </a:t>
            </a:r>
            <a:r>
              <a:rPr lang="it-IT" b="1" noProof="0" dirty="0" err="1">
                <a:effectLst/>
                <a:latin typeface="SF Pro Display" pitchFamily="2" charset="0"/>
              </a:rPr>
              <a:t>called</a:t>
            </a:r>
            <a:r>
              <a:rPr lang="it-IT" b="1" noProof="0" dirty="0">
                <a:effectLst/>
                <a:latin typeface="SF Pro Display" pitchFamily="2" charset="0"/>
              </a:rPr>
              <a:t> future window</a:t>
            </a:r>
            <a:r>
              <a:rPr lang="it-IT" noProof="0" dirty="0">
                <a:effectLst/>
                <a:latin typeface="SF Pro Display" pitchFamily="2" charset="0"/>
              </a:rPr>
              <a:t>, </a:t>
            </a:r>
            <a:r>
              <a:rPr lang="it-IT" noProof="0" dirty="0" err="1">
                <a:effectLst/>
                <a:latin typeface="SF Pro Display" pitchFamily="2" charset="0"/>
              </a:rPr>
              <a:t>we</a:t>
            </a:r>
            <a:r>
              <a:rPr lang="it-IT" noProof="0" dirty="0">
                <a:effectLst/>
                <a:latin typeface="SF Pro Display" pitchFamily="2" charset="0"/>
              </a:rPr>
              <a:t> can </a:t>
            </a:r>
            <a:r>
              <a:rPr lang="it-IT" noProof="0" dirty="0" err="1">
                <a:effectLst/>
                <a:latin typeface="SF Pro Display" pitchFamily="2" charset="0"/>
              </a:rPr>
              <a:t>define</a:t>
            </a:r>
            <a:r>
              <a:rPr lang="it-IT" noProof="0" dirty="0">
                <a:effectLst/>
                <a:latin typeface="SF Pro Display" pitchFamily="2" charset="0"/>
              </a:rPr>
              <a:t> the following </a:t>
            </a:r>
            <a:r>
              <a:rPr lang="it-IT" noProof="0" dirty="0" err="1">
                <a:effectLst/>
                <a:latin typeface="SF Pro Display" pitchFamily="2" charset="0"/>
              </a:rPr>
              <a:t>matrix</a:t>
            </a:r>
            <a:r>
              <a:rPr lang="it-IT" noProof="0" dirty="0">
                <a:effectLst/>
                <a:latin typeface="SF Pro Display" pitchFamily="2" charset="0"/>
              </a:rPr>
              <a:t>:</a:t>
            </a:r>
            <a:endParaRPr lang="it-IT" noProof="0" dirty="0">
              <a:latin typeface="SF Pro Displ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3B66C-594A-8772-EE4E-3C673AFF070A}"/>
              </a:ext>
            </a:extLst>
          </p:cNvPr>
          <p:cNvSpPr txBox="1"/>
          <p:nvPr/>
        </p:nvSpPr>
        <p:spPr>
          <a:xfrm>
            <a:off x="4460815" y="2388948"/>
            <a:ext cx="279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dirty="0" err="1">
                <a:effectLst/>
                <a:latin typeface="SF Pro Display" pitchFamily="2" charset="0"/>
              </a:rPr>
              <a:t>Multiplying</a:t>
            </a:r>
            <a:r>
              <a:rPr lang="it-IT" noProof="0" dirty="0">
                <a:effectLst/>
                <a:latin typeface="SF Pro Display" pitchFamily="2" charset="0"/>
              </a:rPr>
              <a:t> </a:t>
            </a:r>
            <a:r>
              <a:rPr lang="it-IT" noProof="0" dirty="0" err="1">
                <a:effectLst/>
                <a:latin typeface="SF Pro Display" pitchFamily="2" charset="0"/>
              </a:rPr>
              <a:t>this</a:t>
            </a:r>
            <a:r>
              <a:rPr lang="it-IT" noProof="0" dirty="0">
                <a:effectLst/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equation</a:t>
            </a:r>
            <a:r>
              <a:rPr lang="it-IT" noProof="0" dirty="0">
                <a:latin typeface="SF Pro Display" pitchFamily="2" charset="0"/>
              </a:rPr>
              <a:t> by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B03B346-3E4D-010F-BA9D-CC05D2872294}"/>
              </a:ext>
            </a:extLst>
          </p:cNvPr>
          <p:cNvSpPr/>
          <p:nvPr/>
        </p:nvSpPr>
        <p:spPr>
          <a:xfrm>
            <a:off x="5571639" y="5344208"/>
            <a:ext cx="884908" cy="424293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D8F68F-F266-AB1D-D930-F8963F613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906" y="4893780"/>
            <a:ext cx="616852" cy="334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57E01BDE-F728-CA6D-78AC-053088B34336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591D9903-49E3-22FA-6E06-8A3753F261BA}"/>
              </a:ext>
            </a:extLst>
          </p:cNvPr>
          <p:cNvSpPr/>
          <p:nvPr/>
        </p:nvSpPr>
        <p:spPr>
          <a:xfrm>
            <a:off x="4147240" y="6375454"/>
            <a:ext cx="2274582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A2737-DA56-E5F4-B365-9094CCF77DBA}"/>
              </a:ext>
            </a:extLst>
          </p:cNvPr>
          <p:cNvSpPr txBox="1"/>
          <p:nvPr/>
        </p:nvSpPr>
        <p:spPr>
          <a:xfrm>
            <a:off x="4298949" y="6384315"/>
            <a:ext cx="564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T2.1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Implementing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the PBSID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66089F-4A1C-FCE1-2E8A-54A6EF224BAC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PBSID </a:t>
            </a:r>
            <a:r>
              <a:rPr lang="it-IT" sz="2800" b="1" noProof="0" dirty="0" err="1">
                <a:latin typeface="SF Pro Display" pitchFamily="2" charset="0"/>
              </a:rPr>
              <a:t>Implementation</a:t>
            </a:r>
            <a:r>
              <a:rPr lang="it-IT" sz="2800" b="1" noProof="0" dirty="0">
                <a:latin typeface="SF Pro Display" pitchFamily="2" charset="0"/>
              </a:rPr>
              <a:t>: Extended </a:t>
            </a:r>
            <a:r>
              <a:rPr lang="it-IT" sz="2800" b="1" noProof="0" dirty="0" err="1">
                <a:latin typeface="SF Pro Display" pitchFamily="2" charset="0"/>
              </a:rPr>
              <a:t>O</a:t>
            </a:r>
            <a:r>
              <a:rPr lang="it-IT" sz="2800" b="1" noProof="0" dirty="0" err="1"/>
              <a:t>bservability</a:t>
            </a:r>
            <a:r>
              <a:rPr lang="it-IT" sz="2800" b="1" noProof="0" dirty="0">
                <a:latin typeface="SF Pro Display" pitchFamily="2" charset="0"/>
              </a:rPr>
              <a:t> Matrix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317326D-6550-B53D-8F02-DE0C637BFFCD}"/>
              </a:ext>
            </a:extLst>
          </p:cNvPr>
          <p:cNvSpPr/>
          <p:nvPr/>
        </p:nvSpPr>
        <p:spPr>
          <a:xfrm>
            <a:off x="2979216" y="2418071"/>
            <a:ext cx="1355713" cy="424293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D74CE50-4D49-F602-EFB3-5F307D26D2E6}"/>
              </a:ext>
            </a:extLst>
          </p:cNvPr>
          <p:cNvSpPr/>
          <p:nvPr/>
        </p:nvSpPr>
        <p:spPr>
          <a:xfrm rot="9124618">
            <a:off x="4361374" y="3746583"/>
            <a:ext cx="2993682" cy="424293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2AF9A0-59EF-EF12-B0D6-A7811DACD9AE}"/>
              </a:ext>
            </a:extLst>
          </p:cNvPr>
          <p:cNvSpPr txBox="1"/>
          <p:nvPr/>
        </p:nvSpPr>
        <p:spPr>
          <a:xfrm>
            <a:off x="1354334" y="3524604"/>
            <a:ext cx="1503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Extended Observability Matrix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8C9F7-3BA6-8804-8738-AF9EE71D6FC0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  <p:pic>
        <p:nvPicPr>
          <p:cNvPr id="5" name="Picture 4" descr="A black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403EDE3C-3117-C6C9-A08F-161A9F338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065" y="1893947"/>
            <a:ext cx="3843722" cy="1457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7CA751E-BE91-271E-8EBC-CF80A5A29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99" y="5010530"/>
            <a:ext cx="4527727" cy="10181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 descr="A black and white diagram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42A2A927-64F5-A055-82AA-0128F9A37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950" y="4933313"/>
            <a:ext cx="4527727" cy="11356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EED76-BD23-8076-DF44-5A4A89FE7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symbols on a white background&#10;&#10;Description automatically generated">
            <a:extLst>
              <a:ext uri="{FF2B5EF4-FFF2-40B4-BE49-F238E27FC236}">
                <a16:creationId xmlns:a16="http://schemas.microsoft.com/office/drawing/2014/main" id="{D8658773-F3BD-DAEA-FE64-7A7D2EEB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89" y="4046906"/>
            <a:ext cx="2935582" cy="7116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6B94C2-C408-CA4C-7EFB-5581BE2EF4A2}"/>
              </a:ext>
            </a:extLst>
          </p:cNvPr>
          <p:cNvSpPr txBox="1"/>
          <p:nvPr/>
        </p:nvSpPr>
        <p:spPr>
          <a:xfrm>
            <a:off x="746125" y="1089499"/>
            <a:ext cx="1069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 dirty="0">
                <a:latin typeface="SF Pro Display" pitchFamily="2" charset="0"/>
              </a:rPr>
              <a:t>The </a:t>
            </a:r>
            <a:r>
              <a:rPr lang="it-IT" noProof="0" dirty="0" err="1">
                <a:latin typeface="SF Pro Display" pitchFamily="2" charset="0"/>
              </a:rPr>
              <a:t>matrix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is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formed</a:t>
            </a:r>
            <a:r>
              <a:rPr lang="it-IT" noProof="0" dirty="0">
                <a:latin typeface="SF Pro Display" pitchFamily="2" charset="0"/>
              </a:rPr>
              <a:t> by the </a:t>
            </a:r>
            <a:r>
              <a:rPr lang="it-IT" noProof="0" dirty="0" err="1">
                <a:latin typeface="SF Pro Display" pitchFamily="2" charset="0"/>
              </a:rPr>
              <a:t>previously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found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b="1" noProof="0" dirty="0">
                <a:latin typeface="SF Pro Display" pitchFamily="2" charset="0"/>
              </a:rPr>
              <a:t>Markov </a:t>
            </a:r>
            <a:r>
              <a:rPr lang="it-IT" b="1" noProof="0" dirty="0" err="1">
                <a:latin typeface="SF Pro Display" pitchFamily="2" charset="0"/>
              </a:rPr>
              <a:t>Parameters</a:t>
            </a:r>
            <a:r>
              <a:rPr lang="it-IT" b="1" noProof="0" dirty="0">
                <a:latin typeface="SF Pro Display" pitchFamily="2" charset="0"/>
              </a:rPr>
              <a:t> Matrix</a:t>
            </a:r>
            <a:r>
              <a:rPr lang="it-IT" noProof="0" dirty="0">
                <a:latin typeface="SF Pro Display" pitchFamily="2" charset="0"/>
              </a:rPr>
              <a:t>, </a:t>
            </a:r>
            <a:r>
              <a:rPr lang="it-IT" noProof="0" dirty="0" err="1">
                <a:latin typeface="SF Pro Display" pitchFamily="2" charset="0"/>
              </a:rPr>
              <a:t>fixed</a:t>
            </a:r>
            <a:r>
              <a:rPr lang="it-IT" noProof="0" dirty="0">
                <a:latin typeface="SF Pro Display" pitchFamily="2" charset="0"/>
              </a:rPr>
              <a:t> by the </a:t>
            </a:r>
            <a:r>
              <a:rPr lang="it-IT" noProof="0" dirty="0" err="1">
                <a:latin typeface="SF Pro Display" pitchFamily="2" charset="0"/>
              </a:rPr>
              <a:t>number</a:t>
            </a:r>
            <a:r>
              <a:rPr lang="it-IT" noProof="0" dirty="0">
                <a:latin typeface="SF Pro Display" pitchFamily="2" charset="0"/>
              </a:rPr>
              <a:t> of </a:t>
            </a:r>
            <a:r>
              <a:rPr lang="it-IT" noProof="0" dirty="0" err="1">
                <a:latin typeface="SF Pro Display" pitchFamily="2" charset="0"/>
              </a:rPr>
              <a:t>past</a:t>
            </a:r>
            <a:r>
              <a:rPr lang="it-IT" noProof="0" dirty="0">
                <a:latin typeface="SF Pro Display" pitchFamily="2" charset="0"/>
              </a:rPr>
              <a:t> inputs </a:t>
            </a:r>
            <a:r>
              <a:rPr lang="it-IT" noProof="0" dirty="0" err="1">
                <a:latin typeface="SF Pro Display" pitchFamily="2" charset="0"/>
              </a:rPr>
              <a:t>p</a:t>
            </a:r>
            <a:r>
              <a:rPr lang="it-IT" noProof="0" dirty="0">
                <a:latin typeface="SF Pro Display" pitchFamily="2" charset="0"/>
              </a:rPr>
              <a:t>, the </a:t>
            </a:r>
            <a:r>
              <a:rPr lang="it-IT" noProof="0" dirty="0" err="1">
                <a:latin typeface="SF Pro Display" pitchFamily="2" charset="0"/>
              </a:rPr>
              <a:t>number</a:t>
            </a:r>
            <a:r>
              <a:rPr lang="it-IT" noProof="0" dirty="0">
                <a:latin typeface="SF Pro Display" pitchFamily="2" charset="0"/>
              </a:rPr>
              <a:t> of future inputs </a:t>
            </a:r>
            <a:r>
              <a:rPr lang="it-IT" noProof="0" dirty="0" err="1">
                <a:latin typeface="SF Pro Display" pitchFamily="2" charset="0"/>
              </a:rPr>
              <a:t>f</a:t>
            </a:r>
            <a:r>
              <a:rPr lang="it-IT" noProof="0" dirty="0">
                <a:latin typeface="SF Pro Display" pitchFamily="2" charset="0"/>
              </a:rPr>
              <a:t>, the </a:t>
            </a:r>
            <a:r>
              <a:rPr lang="it-IT" noProof="0" dirty="0" err="1">
                <a:latin typeface="SF Pro Display" pitchFamily="2" charset="0"/>
              </a:rPr>
              <a:t>number</a:t>
            </a:r>
            <a:r>
              <a:rPr lang="it-IT" noProof="0" dirty="0">
                <a:latin typeface="SF Pro Display" pitchFamily="2" charset="0"/>
              </a:rPr>
              <a:t> of input </a:t>
            </a:r>
            <a:r>
              <a:rPr lang="it-IT" noProof="0" dirty="0" err="1">
                <a:latin typeface="SF Pro Display" pitchFamily="2" charset="0"/>
              </a:rPr>
              <a:t>r</a:t>
            </a:r>
            <a:r>
              <a:rPr lang="it-IT" noProof="0" dirty="0">
                <a:latin typeface="SF Pro Display" pitchFamily="2" charset="0"/>
              </a:rPr>
              <a:t> and </a:t>
            </a:r>
            <a:r>
              <a:rPr lang="it-IT" noProof="0" dirty="0" err="1">
                <a:latin typeface="SF Pro Display" pitchFamily="2" charset="0"/>
              </a:rPr>
              <a:t>number</a:t>
            </a:r>
            <a:r>
              <a:rPr lang="it-IT" noProof="0" dirty="0">
                <a:latin typeface="SF Pro Display" pitchFamily="2" charset="0"/>
              </a:rPr>
              <a:t> of outputs m: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B0A738-8C37-CCFF-8107-9D58D0D91C65}"/>
              </a:ext>
            </a:extLst>
          </p:cNvPr>
          <p:cNvSpPr txBox="1"/>
          <p:nvPr/>
        </p:nvSpPr>
        <p:spPr>
          <a:xfrm>
            <a:off x="2328130" y="4786331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 dirty="0" err="1">
                <a:solidFill>
                  <a:srgbClr val="00B050"/>
                </a:solidFill>
                <a:latin typeface="SF Pro Display" pitchFamily="2" charset="0"/>
              </a:rPr>
              <a:t>Known</a:t>
            </a:r>
            <a:endParaRPr lang="it-IT" noProof="0" dirty="0">
              <a:solidFill>
                <a:srgbClr val="00B050"/>
              </a:solidFill>
              <a:latin typeface="SF Pro Display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B3D1E-6DA5-890D-EE0F-E75159317B34}"/>
              </a:ext>
            </a:extLst>
          </p:cNvPr>
          <p:cNvSpPr/>
          <p:nvPr/>
        </p:nvSpPr>
        <p:spPr>
          <a:xfrm>
            <a:off x="2976438" y="4128925"/>
            <a:ext cx="1082785" cy="5269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B1AA0B-873E-517E-386C-EA9227CB6526}"/>
              </a:ext>
            </a:extLst>
          </p:cNvPr>
          <p:cNvSpPr/>
          <p:nvPr/>
        </p:nvSpPr>
        <p:spPr>
          <a:xfrm>
            <a:off x="1565764" y="4128926"/>
            <a:ext cx="1082785" cy="5269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B5327-2DE1-5B94-595D-577785AA19F6}"/>
              </a:ext>
            </a:extLst>
          </p:cNvPr>
          <p:cNvSpPr txBox="1"/>
          <p:nvPr/>
        </p:nvSpPr>
        <p:spPr>
          <a:xfrm>
            <a:off x="897713" y="4794907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 dirty="0" err="1">
                <a:solidFill>
                  <a:srgbClr val="FF0000"/>
                </a:solidFill>
                <a:latin typeface="SF Pro Display" pitchFamily="2" charset="0"/>
              </a:rPr>
              <a:t>Unknown</a:t>
            </a:r>
            <a:endParaRPr lang="it-IT" noProof="0" dirty="0">
              <a:solidFill>
                <a:srgbClr val="FF0000"/>
              </a:solidFill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B7275E-5915-A718-7C55-DE2C072753BF}"/>
                  </a:ext>
                </a:extLst>
              </p:cNvPr>
              <p:cNvSpPr txBox="1"/>
              <p:nvPr/>
            </p:nvSpPr>
            <p:spPr>
              <a:xfrm>
                <a:off x="736598" y="5445335"/>
                <a:ext cx="10699750" cy="679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 err="1">
                    <a:effectLst/>
                    <a:latin typeface="SF Pro Display" pitchFamily="2" charset="0"/>
                  </a:rPr>
                  <a:t>We</a:t>
                </a:r>
                <a:r>
                  <a:rPr lang="it-IT" noProof="0">
                    <a:effectLst/>
                    <a:latin typeface="SF Pro Display" pitchFamily="2" charset="0"/>
                  </a:rPr>
                  <a:t> are </a:t>
                </a:r>
                <a:r>
                  <a:rPr lang="it-IT" noProof="0" err="1">
                    <a:effectLst/>
                    <a:latin typeface="SF Pro Display" pitchFamily="2" charset="0"/>
                  </a:rPr>
                  <a:t>interested</a:t>
                </a:r>
                <a:r>
                  <a:rPr lang="it-IT" noProof="0">
                    <a:effectLst/>
                    <a:latin typeface="SF Pro Display" pitchFamily="2" charset="0"/>
                  </a:rPr>
                  <a:t> in </a:t>
                </a:r>
                <a:r>
                  <a:rPr lang="it-IT" noProof="0" err="1">
                    <a:effectLst/>
                    <a:latin typeface="SF Pro Display" pitchFamily="2" charset="0"/>
                  </a:rPr>
                  <a:t>obtaining</a:t>
                </a:r>
                <a:r>
                  <a:rPr lang="it-IT" noProof="0">
                    <a:effectLst/>
                    <a:latin typeface="SF Pro Display" pitchFamily="2" charset="0"/>
                  </a:rPr>
                  <a:t> an estimate of the </a:t>
                </a:r>
                <a:r>
                  <a:rPr lang="it-IT" noProof="0" err="1">
                    <a:effectLst/>
                    <a:latin typeface="SF Pro Display" pitchFamily="2" charset="0"/>
                  </a:rPr>
                  <a:t>matrix</a:t>
                </a:r>
                <a:r>
                  <a:rPr lang="it-IT" noProof="0">
                    <a:effectLst/>
                    <a:latin typeface="SF Pro Display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0" i="1" noProof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noProof="0" smtClean="0"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it-IT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noProof="0" err="1">
                    <a:latin typeface="SF Pro Display" pitchFamily="2" charset="0"/>
                  </a:rPr>
                  <a:t>t</a:t>
                </a:r>
                <a:r>
                  <a:rPr lang="it-IT" noProof="0" err="1">
                    <a:effectLst/>
                    <a:latin typeface="SF Pro Display" pitchFamily="2" charset="0"/>
                  </a:rPr>
                  <a:t>hat</a:t>
                </a:r>
                <a:r>
                  <a:rPr lang="it-IT" noProof="0">
                    <a:effectLst/>
                    <a:latin typeface="SF Pro Display" pitchFamily="2" charset="0"/>
                  </a:rPr>
                  <a:t> </a:t>
                </a:r>
                <a:r>
                  <a:rPr lang="it-IT" noProof="0" err="1">
                    <a:effectLst/>
                    <a:latin typeface="SF Pro Display" pitchFamily="2" charset="0"/>
                  </a:rPr>
                  <a:t>represents</a:t>
                </a:r>
                <a:r>
                  <a:rPr lang="it-IT" noProof="0">
                    <a:effectLst/>
                    <a:latin typeface="SF Pro Display" pitchFamily="2" charset="0"/>
                  </a:rPr>
                  <a:t> the state </a:t>
                </a:r>
                <a:r>
                  <a:rPr lang="it-IT" noProof="0" err="1">
                    <a:effectLst/>
                    <a:latin typeface="SF Pro Display" pitchFamily="2" charset="0"/>
                  </a:rPr>
                  <a:t>sequence</a:t>
                </a:r>
                <a:r>
                  <a:rPr lang="it-IT" noProof="0">
                    <a:effectLst/>
                    <a:latin typeface="SF Pro Display" pitchFamily="2" charset="0"/>
                  </a:rPr>
                  <a:t>. </a:t>
                </a:r>
                <a:r>
                  <a:rPr lang="it-IT" noProof="0" err="1">
                    <a:effectLst/>
                    <a:latin typeface="SF Pro Display" pitchFamily="2" charset="0"/>
                  </a:rPr>
                  <a:t>However</a:t>
                </a:r>
                <a:r>
                  <a:rPr lang="it-IT" noProof="0">
                    <a:effectLst/>
                    <a:latin typeface="SF Pro Display" pitchFamily="2" charset="0"/>
                  </a:rPr>
                  <a:t>, </a:t>
                </a:r>
                <a:r>
                  <a:rPr lang="it-IT" noProof="0">
                    <a:latin typeface="SF Pro Display" pitchFamily="2" charset="0"/>
                  </a:rPr>
                  <a:t> the </a:t>
                </a:r>
                <a:r>
                  <a:rPr lang="it-IT" noProof="0" err="1">
                    <a:latin typeface="SF Pro Display" pitchFamily="2" charset="0"/>
                  </a:rPr>
                  <a:t>left</a:t>
                </a:r>
                <a:r>
                  <a:rPr lang="it-IT" noProof="0">
                    <a:latin typeface="SF Pro Display" pitchFamily="2" charset="0"/>
                  </a:rPr>
                  <a:t>-hand side of the </a:t>
                </a:r>
                <a:r>
                  <a:rPr lang="it-IT" noProof="0" err="1">
                    <a:latin typeface="SF Pro Display" pitchFamily="2" charset="0"/>
                  </a:rPr>
                  <a:t>equation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:r>
                  <a:rPr lang="it-IT" noProof="0" err="1">
                    <a:latin typeface="SF Pro Display" pitchFamily="2" charset="0"/>
                  </a:rPr>
                  <a:t>is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:r>
                  <a:rPr lang="it-IT" noProof="0" err="1">
                    <a:latin typeface="SF Pro Display" pitchFamily="2" charset="0"/>
                  </a:rPr>
                  <a:t>completely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:r>
                  <a:rPr lang="it-IT" noProof="0" err="1">
                    <a:latin typeface="SF Pro Display" pitchFamily="2" charset="0"/>
                  </a:rPr>
                  <a:t>unknown</a:t>
                </a:r>
                <a:r>
                  <a:rPr lang="it-IT" noProof="0">
                    <a:latin typeface="SF Pro Display" pitchFamily="2" charset="0"/>
                  </a:rPr>
                  <a:t> and the </a:t>
                </a:r>
                <a:r>
                  <a:rPr lang="it-IT" noProof="0" err="1">
                    <a:latin typeface="SF Pro Display" pitchFamily="2" charset="0"/>
                  </a:rPr>
                  <a:t>right</a:t>
                </a:r>
                <a:r>
                  <a:rPr lang="it-IT" noProof="0">
                    <a:latin typeface="SF Pro Display" pitchFamily="2" charset="0"/>
                  </a:rPr>
                  <a:t>-hand side </a:t>
                </a:r>
                <a:r>
                  <a:rPr lang="it-IT" noProof="0" err="1">
                    <a:latin typeface="SF Pro Display" pitchFamily="2" charset="0"/>
                  </a:rPr>
                  <a:t>is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:r>
                  <a:rPr lang="it-IT" noProof="0" err="1">
                    <a:latin typeface="SF Pro Display" pitchFamily="2" charset="0"/>
                  </a:rPr>
                  <a:t>known</a:t>
                </a:r>
                <a:r>
                  <a:rPr lang="it-IT" noProof="0">
                    <a:latin typeface="SF Pro Display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7B7275E-5915-A718-7C55-DE2C07275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98" y="5445335"/>
                <a:ext cx="10699750" cy="679801"/>
              </a:xfrm>
              <a:prstGeom prst="rect">
                <a:avLst/>
              </a:prstGeom>
              <a:blipFill>
                <a:blip r:embed="rId4"/>
                <a:stretch>
                  <a:fillRect l="-593" t="-1818" b="-727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A6AA079C-BEA3-C2F5-A285-9E4E57C61701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1281A9E8-2864-83B1-E217-0223E5FF2966}"/>
              </a:ext>
            </a:extLst>
          </p:cNvPr>
          <p:cNvSpPr/>
          <p:nvPr/>
        </p:nvSpPr>
        <p:spPr>
          <a:xfrm>
            <a:off x="4147239" y="6375454"/>
            <a:ext cx="2915713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DAFAD5-2B85-8258-623F-9E6E5205C602}"/>
              </a:ext>
            </a:extLst>
          </p:cNvPr>
          <p:cNvSpPr txBox="1"/>
          <p:nvPr/>
        </p:nvSpPr>
        <p:spPr>
          <a:xfrm>
            <a:off x="4324349" y="6384315"/>
            <a:ext cx="5617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T2.1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Implementing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the PBSID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200C14-9B49-6699-3586-C96D1F0B319E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PBSID </a:t>
            </a:r>
            <a:r>
              <a:rPr lang="it-IT" sz="2800" b="1" noProof="0" dirty="0" err="1">
                <a:latin typeface="SF Pro Display" pitchFamily="2" charset="0"/>
              </a:rPr>
              <a:t>Implementation</a:t>
            </a:r>
            <a:r>
              <a:rPr lang="it-IT" sz="2800" b="1" noProof="0" dirty="0">
                <a:latin typeface="SF Pro Display" pitchFamily="2" charset="0"/>
              </a:rPr>
              <a:t>: Extended </a:t>
            </a:r>
            <a:r>
              <a:rPr lang="it-IT" sz="2800" b="1" noProof="0" dirty="0" err="1">
                <a:latin typeface="SF Pro Display" pitchFamily="2" charset="0"/>
              </a:rPr>
              <a:t>O</a:t>
            </a:r>
            <a:r>
              <a:rPr lang="it-IT" sz="2800" b="1" noProof="0" dirty="0" err="1"/>
              <a:t>bservability</a:t>
            </a:r>
            <a:r>
              <a:rPr lang="it-IT" sz="2800" b="1" noProof="0" dirty="0">
                <a:latin typeface="SF Pro Display" pitchFamily="2" charset="0"/>
              </a:rPr>
              <a:t> Matrix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A2E33ED-3CD4-6558-5CC3-836B8D6CA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906" y="3561546"/>
            <a:ext cx="6107714" cy="1765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1D6155-3349-327F-5893-069E78FB1BF9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  <p:pic>
        <p:nvPicPr>
          <p:cNvPr id="4" name="Picture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83DD718D-F028-6EAD-7995-1731FD29A8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355" y="1755981"/>
            <a:ext cx="6867686" cy="1673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18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CCC14-48CF-DF36-AAE5-B32EBA6A3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2556BC-3BF6-09C1-007E-09D7F5012310}"/>
                  </a:ext>
                </a:extLst>
              </p:cNvPr>
              <p:cNvSpPr txBox="1"/>
              <p:nvPr/>
            </p:nvSpPr>
            <p:spPr>
              <a:xfrm>
                <a:off x="746125" y="1089499"/>
                <a:ext cx="10699750" cy="754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We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can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obtain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an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estimate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of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the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matrix</m:t>
                    </m:r>
                    <m:r>
                      <m:rPr>
                        <m:nor/>
                      </m:rPr>
                      <a:rPr lang="it-IT" b="0" i="0" noProof="0" smtClean="0">
                        <a:solidFill>
                          <a:schemeClr val="tx1"/>
                        </a:solidFill>
                        <a:latin typeface="SF Pro Display" pitchFamily="2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noProof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m:rPr>
                        <m:nor/>
                      </m:rPr>
                      <a:rPr lang="it-IT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by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computing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a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row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space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of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the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matrix</m:t>
                    </m:r>
                    <m:r>
                      <m:rPr>
                        <m:nor/>
                      </m:rPr>
                      <a:rPr lang="it-IT" noProof="0" smtClean="0">
                        <a:latin typeface="SF Pro Display" pitchFamily="2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noProof="0">
                                <a:latin typeface="Cambria Math" panose="02040503050406030204" pitchFamily="18" charset="0"/>
                              </a:rPr>
                              <m:t>𝒬</m:t>
                            </m:r>
                          </m:e>
                          <m:sub>
                            <m:r>
                              <a:rPr lang="it-IT" noProof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t-IT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acc>
                    <m:r>
                      <a:rPr lang="it-IT" b="0" i="1" noProof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noProof="0" dirty="0">
                    <a:latin typeface="SF Pro Display" pitchFamily="2" charset="0"/>
                  </a:rPr>
                  <a:t>, </a:t>
                </a:r>
                <a:r>
                  <a:rPr lang="it-IT" noProof="0" dirty="0" err="1">
                    <a:latin typeface="SF Pro Display" pitchFamily="2" charset="0"/>
                  </a:rPr>
                  <a:t>using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b="1" kern="100" noProof="0" dirty="0" err="1">
                    <a:latin typeface="Aptos" panose="020B0004020202020204" pitchFamily="34" charset="0"/>
                    <a:cs typeface="Times New Roman" panose="02020603050405020304" pitchFamily="18" charset="0"/>
                  </a:rPr>
                  <a:t>singular</a:t>
                </a:r>
                <a:r>
                  <a:rPr lang="it-IT" b="1" kern="100" noProof="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b="1" kern="100" noProof="0" dirty="0" err="1">
                    <a:latin typeface="Aptos" panose="020B0004020202020204" pitchFamily="34" charset="0"/>
                    <a:cs typeface="Times New Roman" panose="02020603050405020304" pitchFamily="18" charset="0"/>
                  </a:rPr>
                  <a:t>value</a:t>
                </a:r>
                <a:r>
                  <a:rPr lang="it-IT" b="1" kern="100" noProof="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b="1" kern="100" noProof="0" dirty="0" err="1">
                    <a:latin typeface="Aptos" panose="020B0004020202020204" pitchFamily="34" charset="0"/>
                    <a:cs typeface="Times New Roman" panose="02020603050405020304" pitchFamily="18" charset="0"/>
                  </a:rPr>
                  <a:t>decomposition</a:t>
                </a:r>
                <a:r>
                  <a:rPr lang="it-IT" kern="100" noProof="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it-IT" kern="100" noProof="0" dirty="0" err="1">
                    <a:latin typeface="Aptos" panose="020B0004020202020204" pitchFamily="34" charset="0"/>
                    <a:cs typeface="Times New Roman" panose="02020603050405020304" pitchFamily="18" charset="0"/>
                  </a:rPr>
                  <a:t>implemented</a:t>
                </a:r>
                <a:r>
                  <a:rPr lang="it-IT" kern="100" noProof="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 in </a:t>
                </a:r>
                <a:r>
                  <a:rPr lang="it-IT" kern="100" noProof="0" dirty="0" err="1">
                    <a:latin typeface="Aptos" panose="020B0004020202020204" pitchFamily="34" charset="0"/>
                    <a:cs typeface="Times New Roman" panose="02020603050405020304" pitchFamily="18" charset="0"/>
                  </a:rPr>
                  <a:t>MatLab</a:t>
                </a:r>
                <a:r>
                  <a:rPr lang="it-IT" kern="100" noProof="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kern="100" noProof="0" dirty="0" err="1">
                    <a:latin typeface="Aptos" panose="020B0004020202020204" pitchFamily="34" charset="0"/>
                    <a:cs typeface="Times New Roman" panose="02020603050405020304" pitchFamily="18" charset="0"/>
                  </a:rPr>
                  <a:t>using</a:t>
                </a:r>
                <a:r>
                  <a:rPr lang="it-IT" kern="100" noProof="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 the </a:t>
                </a:r>
                <a:r>
                  <a:rPr lang="it-IT" kern="100" noProof="0" dirty="0" err="1">
                    <a:latin typeface="Aptos" panose="020B0004020202020204" pitchFamily="34" charset="0"/>
                    <a:cs typeface="Times New Roman" panose="02020603050405020304" pitchFamily="18" charset="0"/>
                  </a:rPr>
                  <a:t>command</a:t>
                </a:r>
                <a:r>
                  <a:rPr lang="it-IT" kern="100" noProof="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i="1" kern="100" noProof="0" dirty="0" err="1">
                    <a:latin typeface="Aptos" panose="020B0004020202020204" pitchFamily="34" charset="0"/>
                    <a:cs typeface="Times New Roman" panose="02020603050405020304" pitchFamily="18" charset="0"/>
                  </a:rPr>
                  <a:t>svd</a:t>
                </a:r>
                <a:r>
                  <a:rPr lang="it-IT" i="1" kern="100" noProof="0" dirty="0">
                    <a:latin typeface="Aptos" panose="020B0004020202020204" pitchFamily="34" charset="0"/>
                    <a:cs typeface="Times New Roman" panose="02020603050405020304" pitchFamily="18" charset="0"/>
                  </a:rPr>
                  <a:t>(). </a:t>
                </a:r>
                <a:endParaRPr lang="it-IT" noProof="0" dirty="0">
                  <a:latin typeface="SF Pro Display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2556BC-3BF6-09C1-007E-09D7F501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1089499"/>
                <a:ext cx="10699750" cy="754566"/>
              </a:xfrm>
              <a:prstGeom prst="rect">
                <a:avLst/>
              </a:prstGeom>
              <a:blipFill>
                <a:blip r:embed="rId3"/>
                <a:stretch>
                  <a:fillRect l="-474" r="-355" b="-11475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94EBD34-F8BD-B57B-7291-B0BA0C66AECF}"/>
              </a:ext>
            </a:extLst>
          </p:cNvPr>
          <p:cNvSpPr txBox="1"/>
          <p:nvPr/>
        </p:nvSpPr>
        <p:spPr>
          <a:xfrm>
            <a:off x="5711616" y="2495297"/>
            <a:ext cx="5496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U, V are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orthonormal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matrices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, and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Σ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is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the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matrix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of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singular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values</a:t>
            </a:r>
            <a:endParaRPr lang="it-IT" noProof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890AC6-B498-C6C8-CFB8-CA30D2CB03B6}"/>
                  </a:ext>
                </a:extLst>
              </p:cNvPr>
              <p:cNvSpPr txBox="1"/>
              <p:nvPr/>
            </p:nvSpPr>
            <p:spPr>
              <a:xfrm>
                <a:off x="746125" y="3943183"/>
                <a:ext cx="969010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 err="1">
                    <a:latin typeface="SF Pro Display" pitchFamily="2" charset="0"/>
                  </a:rPr>
                  <a:t>Let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800" i="1" kern="100" noProof="0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sz="1800" kern="100" noProof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it-IT" sz="1800" kern="100" noProof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be the </a:t>
                </a:r>
                <a:r>
                  <a:rPr lang="it-IT" sz="1800" kern="100" noProof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order</a:t>
                </a:r>
                <a:r>
                  <a:rPr lang="it-IT" sz="1800" kern="100" noProof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of the system, </a:t>
                </a:r>
                <a:r>
                  <a:rPr lang="it-IT" sz="1800" kern="100" noProof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then</a:t>
                </a:r>
                <a14:m>
                  <m:oMath xmlns:m="http://schemas.openxmlformats.org/officeDocument/2006/math">
                    <m:r>
                      <a:rPr lang="it-IT" b="0" i="0" noProof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noProof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it-IT" sz="1800" kern="100" noProof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can be </a:t>
                </a:r>
                <a:r>
                  <a:rPr lang="it-IT" sz="1800" kern="100" noProof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easily</a:t>
                </a:r>
                <a:r>
                  <a:rPr lang="it-IT" sz="1800" kern="100" noProof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sz="1800" kern="100" noProof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computed</a:t>
                </a:r>
                <a:r>
                  <a:rPr lang="it-IT" sz="1800" kern="100" noProof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sz="1800" kern="100" noProof="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as</a:t>
                </a:r>
                <a:r>
                  <a:rPr lang="it-IT" sz="1800" kern="100" noProof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890AC6-B498-C6C8-CFB8-CA30D2CB0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3943183"/>
                <a:ext cx="9690100" cy="376770"/>
              </a:xfrm>
              <a:prstGeom prst="rect">
                <a:avLst/>
              </a:prstGeom>
              <a:blipFill>
                <a:blip r:embed="rId4"/>
                <a:stretch>
                  <a:fillRect l="-524" t="-6452" b="-22581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FDF132D-9F00-0485-5D67-3ED9A4B43626}"/>
              </a:ext>
            </a:extLst>
          </p:cNvPr>
          <p:cNvSpPr txBox="1"/>
          <p:nvPr/>
        </p:nvSpPr>
        <p:spPr>
          <a:xfrm>
            <a:off x="8411121" y="4238888"/>
            <a:ext cx="231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>
                <a:latin typeface="SF Pro Display" pitchFamily="2" charset="0"/>
              </a:rPr>
              <a:t>In </a:t>
            </a:r>
            <a:r>
              <a:rPr lang="it-IT" noProof="0" err="1">
                <a:latin typeface="SF Pro Display" pitchFamily="2" charset="0"/>
              </a:rPr>
              <a:t>MatLab</a:t>
            </a:r>
            <a:endParaRPr lang="it-IT" noProof="0">
              <a:latin typeface="SF Pro Display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49F249E-AECF-7097-DA14-06B3EF196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468" y="4712376"/>
            <a:ext cx="3277057" cy="743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34A4B35E-66C5-341D-BE28-BE9422F0448F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2AA741F9-90B1-454D-9A1A-DBEFD16A63A4}"/>
              </a:ext>
            </a:extLst>
          </p:cNvPr>
          <p:cNvSpPr/>
          <p:nvPr/>
        </p:nvSpPr>
        <p:spPr>
          <a:xfrm>
            <a:off x="4147239" y="6375454"/>
            <a:ext cx="3098111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00442-41C7-F7AE-7D70-CC092FED8C9A}"/>
              </a:ext>
            </a:extLst>
          </p:cNvPr>
          <p:cNvSpPr txBox="1"/>
          <p:nvPr/>
        </p:nvSpPr>
        <p:spPr>
          <a:xfrm>
            <a:off x="4254499" y="6384315"/>
            <a:ext cx="5687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T2.1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Implementing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the PBSID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0C586-E868-BEBB-5037-F9ED366C895F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PBSID </a:t>
            </a:r>
            <a:r>
              <a:rPr lang="it-IT" sz="2800" b="1" noProof="0" dirty="0" err="1">
                <a:latin typeface="SF Pro Display" pitchFamily="2" charset="0"/>
              </a:rPr>
              <a:t>Implementation</a:t>
            </a:r>
            <a:r>
              <a:rPr lang="it-IT" sz="2800" b="1" noProof="0" dirty="0">
                <a:latin typeface="SF Pro Display" pitchFamily="2" charset="0"/>
              </a:rPr>
              <a:t>: SVD</a:t>
            </a:r>
          </a:p>
        </p:txBody>
      </p:sp>
      <p:pic>
        <p:nvPicPr>
          <p:cNvPr id="4" name="Picture 3" descr="A number with a number in the middle&#10;&#10;Description automatically generated with medium confidence">
            <a:extLst>
              <a:ext uri="{FF2B5EF4-FFF2-40B4-BE49-F238E27FC236}">
                <a16:creationId xmlns:a16="http://schemas.microsoft.com/office/drawing/2014/main" id="{F455CEF6-0F66-54F8-5955-86550801C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285" y="4423554"/>
            <a:ext cx="6352065" cy="1191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A9C63373-A7AC-84F7-B06B-F99911AE6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8606" y="2395657"/>
            <a:ext cx="3286707" cy="845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956FB3-BEC6-F74B-02A0-A78566834017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3438426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BBEAB0-18A2-8B4F-CA9E-7B0F749B3097}"/>
              </a:ext>
            </a:extLst>
          </p:cNvPr>
          <p:cNvSpPr txBox="1"/>
          <p:nvPr/>
        </p:nvSpPr>
        <p:spPr>
          <a:xfrm>
            <a:off x="4272950" y="711338"/>
            <a:ext cx="3829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noProof="0" dirty="0">
                <a:latin typeface="SF Pro Display" pitchFamily="2" charset="0"/>
              </a:rPr>
              <a:t>Project Task </a:t>
            </a:r>
            <a:r>
              <a:rPr lang="it-IT" sz="2800" b="1" noProof="0" dirty="0" err="1">
                <a:latin typeface="SF Pro Display" pitchFamily="2" charset="0"/>
              </a:rPr>
              <a:t>Overview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BB9C47-FE3A-EAA4-5A80-4D687B4AB15B}"/>
              </a:ext>
            </a:extLst>
          </p:cNvPr>
          <p:cNvSpPr txBox="1"/>
          <p:nvPr/>
        </p:nvSpPr>
        <p:spPr>
          <a:xfrm>
            <a:off x="648462" y="1336119"/>
            <a:ext cx="1069876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noProof="0" dirty="0">
                <a:latin typeface="SF Pro Display" pitchFamily="2" charset="0"/>
              </a:rPr>
              <a:t>Task 1: Grey-box </a:t>
            </a:r>
            <a:r>
              <a:rPr lang="it-IT" sz="2400" b="1" noProof="0" dirty="0" err="1">
                <a:latin typeface="SF Pro Display" pitchFamily="2" charset="0"/>
              </a:rPr>
              <a:t>Identification</a:t>
            </a:r>
            <a:endParaRPr lang="it-IT" sz="2400" b="1" noProof="0" dirty="0">
              <a:latin typeface="SF Pro Display" pitchFamily="2" charset="0"/>
            </a:endParaRPr>
          </a:p>
          <a:p>
            <a:r>
              <a:rPr lang="it-IT" sz="2400" noProof="0" dirty="0">
                <a:latin typeface="SF Pro Display" pitchFamily="2" charset="0"/>
              </a:rPr>
              <a:t>     </a:t>
            </a:r>
            <a:r>
              <a:rPr lang="it-IT" sz="2000" noProof="0" dirty="0">
                <a:latin typeface="SF Pro Display" pitchFamily="2" charset="0"/>
              </a:rPr>
              <a:t>T1.1) </a:t>
            </a:r>
            <a:r>
              <a:rPr lang="it-IT" sz="2000" noProof="0" dirty="0" err="1">
                <a:latin typeface="SF Pro Display" pitchFamily="2" charset="0"/>
              </a:rPr>
              <a:t>Identify</a:t>
            </a:r>
            <a:r>
              <a:rPr lang="it-IT" sz="2000" noProof="0" dirty="0">
                <a:latin typeface="SF Pro Display" pitchFamily="2" charset="0"/>
              </a:rPr>
              <a:t> a </a:t>
            </a:r>
            <a:r>
              <a:rPr lang="it-IT" sz="2000" noProof="0" dirty="0" err="1">
                <a:latin typeface="SF Pro Display" pitchFamily="2" charset="0"/>
              </a:rPr>
              <a:t>grey</a:t>
            </a:r>
            <a:r>
              <a:rPr lang="it-IT" sz="2000" noProof="0" dirty="0">
                <a:latin typeface="SF Pro Display" pitchFamily="2" charset="0"/>
              </a:rPr>
              <a:t>-box model for the </a:t>
            </a:r>
            <a:r>
              <a:rPr lang="it-IT" sz="2000" noProof="0" dirty="0" err="1">
                <a:latin typeface="SF Pro Display" pitchFamily="2" charset="0"/>
              </a:rPr>
              <a:t>longitudinal</a:t>
            </a:r>
            <a:r>
              <a:rPr lang="it-IT" sz="2000" noProof="0" dirty="0">
                <a:latin typeface="SF Pro Display" pitchFamily="2" charset="0"/>
              </a:rPr>
              <a:t> dynamics of the </a:t>
            </a:r>
            <a:r>
              <a:rPr lang="it-IT" sz="2000" noProof="0" dirty="0" err="1">
                <a:latin typeface="SF Pro Display" pitchFamily="2" charset="0"/>
              </a:rPr>
              <a:t>multirotor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using</a:t>
            </a:r>
            <a:r>
              <a:rPr lang="it-IT" sz="2000" noProof="0" dirty="0">
                <a:latin typeface="SF Pro Display" pitchFamily="2" charset="0"/>
              </a:rPr>
              <a:t> a sine </a:t>
            </a:r>
            <a:r>
              <a:rPr lang="it-IT" sz="2000" noProof="0" dirty="0" err="1">
                <a:latin typeface="SF Pro Display" pitchFamily="2" charset="0"/>
              </a:rPr>
              <a:t>sweep</a:t>
            </a:r>
            <a:endParaRPr lang="it-IT" sz="2000" noProof="0" dirty="0">
              <a:latin typeface="SF Pro Display" pitchFamily="2" charset="0"/>
            </a:endParaRPr>
          </a:p>
          <a:p>
            <a:r>
              <a:rPr lang="it-IT" sz="2000" noProof="0" dirty="0">
                <a:latin typeface="SF Pro Display" pitchFamily="2" charset="0"/>
              </a:rPr>
              <a:t>      T1.2) </a:t>
            </a:r>
            <a:r>
              <a:rPr lang="it-IT" sz="2000" noProof="0" dirty="0" err="1">
                <a:latin typeface="SF Pro Display" pitchFamily="2" charset="0"/>
              </a:rPr>
              <a:t>Assess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uncertainty</a:t>
            </a:r>
            <a:r>
              <a:rPr lang="it-IT" sz="2000" noProof="0" dirty="0">
                <a:latin typeface="SF Pro Display" pitchFamily="2" charset="0"/>
              </a:rPr>
              <a:t> of the </a:t>
            </a:r>
            <a:r>
              <a:rPr lang="it-IT" sz="2000" noProof="0" dirty="0" err="1">
                <a:latin typeface="SF Pro Display" pitchFamily="2" charset="0"/>
              </a:rPr>
              <a:t>parameters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estimated</a:t>
            </a:r>
            <a:r>
              <a:rPr lang="it-IT" sz="2000" noProof="0" dirty="0">
                <a:latin typeface="SF Pro Display" pitchFamily="2" charset="0"/>
              </a:rPr>
              <a:t> in </a:t>
            </a:r>
            <a:r>
              <a:rPr lang="it-IT" sz="2000" noProof="0" dirty="0" err="1">
                <a:latin typeface="SF Pro Display" pitchFamily="2" charset="0"/>
              </a:rPr>
              <a:t>terms</a:t>
            </a:r>
            <a:r>
              <a:rPr lang="it-IT" sz="2000" noProof="0" dirty="0">
                <a:latin typeface="SF Pro Display" pitchFamily="2" charset="0"/>
              </a:rPr>
              <a:t> of </a:t>
            </a:r>
            <a:r>
              <a:rPr lang="it-IT" sz="2000" noProof="0" dirty="0" err="1">
                <a:latin typeface="SF Pro Display" pitchFamily="2" charset="0"/>
              </a:rPr>
              <a:t>asymptotic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variance</a:t>
            </a:r>
            <a:endParaRPr lang="it-IT" sz="2000" noProof="0" dirty="0">
              <a:latin typeface="SF Pro Display" pitchFamily="2" charset="0"/>
            </a:endParaRPr>
          </a:p>
          <a:p>
            <a:r>
              <a:rPr lang="it-IT" sz="2000" noProof="0" dirty="0">
                <a:latin typeface="SF Pro Display" pitchFamily="2" charset="0"/>
              </a:rPr>
              <a:t>      T1.3) Generate a 3211 </a:t>
            </a:r>
            <a:r>
              <a:rPr lang="it-IT" sz="2000" noProof="0" dirty="0" err="1">
                <a:latin typeface="SF Pro Display" pitchFamily="2" charset="0"/>
              </a:rPr>
              <a:t>sequence</a:t>
            </a:r>
            <a:r>
              <a:rPr lang="it-IT" sz="2000" noProof="0" dirty="0">
                <a:latin typeface="SF Pro Display" pitchFamily="2" charset="0"/>
              </a:rPr>
              <a:t> and use </a:t>
            </a:r>
            <a:r>
              <a:rPr lang="it-IT" sz="2000" noProof="0" dirty="0" err="1">
                <a:latin typeface="SF Pro Display" pitchFamily="2" charset="0"/>
              </a:rPr>
              <a:t>it</a:t>
            </a:r>
            <a:r>
              <a:rPr lang="it-IT" sz="2000" noProof="0" dirty="0">
                <a:latin typeface="SF Pro Display" pitchFamily="2" charset="0"/>
              </a:rPr>
              <a:t> to validate </a:t>
            </a:r>
            <a:r>
              <a:rPr lang="it-IT" sz="2000" noProof="0" dirty="0" err="1">
                <a:latin typeface="SF Pro Display" pitchFamily="2" charset="0"/>
              </a:rPr>
              <a:t>identified</a:t>
            </a:r>
            <a:r>
              <a:rPr lang="it-IT" sz="2000" noProof="0" dirty="0">
                <a:latin typeface="SF Pro Display" pitchFamily="2" charset="0"/>
              </a:rPr>
              <a:t> model</a:t>
            </a:r>
          </a:p>
          <a:p>
            <a:r>
              <a:rPr lang="it-IT" sz="2400" noProof="0" dirty="0">
                <a:latin typeface="SF Pro Display" pitchFamily="2" charset="0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endParaRPr lang="it-IT" noProof="0" dirty="0">
              <a:latin typeface="SF Pro Displ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3D938-4CAF-928C-8487-7C484A7CD9D4}"/>
              </a:ext>
            </a:extLst>
          </p:cNvPr>
          <p:cNvSpPr txBox="1"/>
          <p:nvPr/>
        </p:nvSpPr>
        <p:spPr>
          <a:xfrm>
            <a:off x="638302" y="2773621"/>
            <a:ext cx="11099192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noProof="0" dirty="0">
                <a:latin typeface="SF Pro Display" pitchFamily="2" charset="0"/>
              </a:rPr>
              <a:t>Task 2: Black-box </a:t>
            </a:r>
            <a:r>
              <a:rPr lang="it-IT" sz="2400" b="1" noProof="0" dirty="0" err="1">
                <a:latin typeface="SF Pro Display" pitchFamily="2" charset="0"/>
              </a:rPr>
              <a:t>Identification</a:t>
            </a:r>
            <a:endParaRPr lang="it-IT" sz="2400" b="1" noProof="0" dirty="0">
              <a:latin typeface="SF Pro Display" pitchFamily="2" charset="0"/>
            </a:endParaRPr>
          </a:p>
          <a:p>
            <a:r>
              <a:rPr lang="it-IT" sz="2400" noProof="0" dirty="0">
                <a:latin typeface="SF Pro Display" pitchFamily="2" charset="0"/>
              </a:rPr>
              <a:t>     </a:t>
            </a:r>
            <a:r>
              <a:rPr lang="it-IT" sz="2000" noProof="0" dirty="0">
                <a:latin typeface="SF Pro Display" pitchFamily="2" charset="0"/>
              </a:rPr>
              <a:t>T2.1) </a:t>
            </a:r>
            <a:r>
              <a:rPr lang="it-IT" sz="2000" noProof="0" dirty="0" err="1">
                <a:latin typeface="SF Pro Display" pitchFamily="2" charset="0"/>
              </a:rPr>
              <a:t>Implement</a:t>
            </a:r>
            <a:r>
              <a:rPr lang="it-IT" sz="2000" noProof="0" dirty="0">
                <a:latin typeface="SF Pro Display" pitchFamily="2" charset="0"/>
              </a:rPr>
              <a:t> the PBSID &amp; </a:t>
            </a:r>
            <a:r>
              <a:rPr lang="it-IT" sz="2000" noProof="0" dirty="0" err="1">
                <a:latin typeface="SF Pro Display" pitchFamily="2" charset="0"/>
              </a:rPr>
              <a:t>structuring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method</a:t>
            </a:r>
            <a:endParaRPr lang="it-IT" sz="2000" noProof="0" dirty="0">
              <a:latin typeface="SF Pro Display" pitchFamily="2" charset="0"/>
            </a:endParaRPr>
          </a:p>
          <a:p>
            <a:r>
              <a:rPr lang="it-IT" sz="2000" noProof="0" dirty="0">
                <a:latin typeface="SF Pro Display" pitchFamily="2" charset="0"/>
              </a:rPr>
              <a:t>      T2.2) Validate </a:t>
            </a:r>
            <a:r>
              <a:rPr lang="it-IT" sz="2000" noProof="0" dirty="0" err="1">
                <a:latin typeface="SF Pro Display" pitchFamily="2" charset="0"/>
              </a:rPr>
              <a:t>it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using</a:t>
            </a:r>
            <a:r>
              <a:rPr lang="it-IT" sz="2000" noProof="0" dirty="0">
                <a:latin typeface="SF Pro Display" pitchFamily="2" charset="0"/>
              </a:rPr>
              <a:t> a first </a:t>
            </a:r>
            <a:r>
              <a:rPr lang="it-IT" sz="2000" noProof="0" dirty="0" err="1">
                <a:latin typeface="SF Pro Display" pitchFamily="2" charset="0"/>
              </a:rPr>
              <a:t>order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example</a:t>
            </a:r>
            <a:endParaRPr lang="it-IT" sz="2000" noProof="0" dirty="0">
              <a:latin typeface="SF Pro Display" pitchFamily="2" charset="0"/>
            </a:endParaRPr>
          </a:p>
          <a:p>
            <a:r>
              <a:rPr lang="it-IT" sz="2000" noProof="0" dirty="0">
                <a:latin typeface="SF Pro Display" pitchFamily="2" charset="0"/>
              </a:rPr>
              <a:t> T2.3-.4) </a:t>
            </a:r>
            <a:r>
              <a:rPr lang="it-IT" sz="2000" noProof="0" dirty="0" err="1">
                <a:latin typeface="SF Pro Display" pitchFamily="2" charset="0"/>
              </a:rPr>
              <a:t>Identify</a:t>
            </a:r>
            <a:r>
              <a:rPr lang="it-IT" sz="2000" noProof="0" dirty="0">
                <a:latin typeface="SF Pro Display" pitchFamily="2" charset="0"/>
              </a:rPr>
              <a:t> a black box model for the </a:t>
            </a:r>
            <a:r>
              <a:rPr lang="it-IT" sz="2000" noProof="0" dirty="0" err="1">
                <a:latin typeface="SF Pro Display" pitchFamily="2" charset="0"/>
              </a:rPr>
              <a:t>longitudinal</a:t>
            </a:r>
            <a:r>
              <a:rPr lang="it-IT" sz="2000" noProof="0" dirty="0">
                <a:latin typeface="SF Pro Display" pitchFamily="2" charset="0"/>
              </a:rPr>
              <a:t> dynamics of the UAV &amp; estimate </a:t>
            </a:r>
            <a:r>
              <a:rPr lang="it-IT" sz="2000" noProof="0" dirty="0" err="1">
                <a:latin typeface="SF Pro Display" pitchFamily="2" charset="0"/>
              </a:rPr>
              <a:t>its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parameters</a:t>
            </a:r>
            <a:endParaRPr lang="it-IT" sz="2000" noProof="0" dirty="0">
              <a:latin typeface="SF Pro Display" pitchFamily="2" charset="0"/>
            </a:endParaRPr>
          </a:p>
          <a:p>
            <a:r>
              <a:rPr lang="it-IT" sz="2000" noProof="0" dirty="0">
                <a:latin typeface="SF Pro Display" pitchFamily="2" charset="0"/>
              </a:rPr>
              <a:t>      T2.4) Validate the model </a:t>
            </a:r>
            <a:r>
              <a:rPr lang="it-IT" sz="2000" noProof="0" dirty="0" err="1">
                <a:latin typeface="SF Pro Display" pitchFamily="2" charset="0"/>
              </a:rPr>
              <a:t>using</a:t>
            </a:r>
            <a:r>
              <a:rPr lang="it-IT" sz="2000" noProof="0" dirty="0">
                <a:latin typeface="SF Pro Display" pitchFamily="2" charset="0"/>
              </a:rPr>
              <a:t> the 3211 </a:t>
            </a:r>
            <a:r>
              <a:rPr lang="it-IT" sz="2000" noProof="0" dirty="0" err="1">
                <a:latin typeface="SF Pro Display" pitchFamily="2" charset="0"/>
              </a:rPr>
              <a:t>sequence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constructed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before</a:t>
            </a:r>
            <a:endParaRPr lang="it-IT" sz="2000" noProof="0" dirty="0">
              <a:latin typeface="SF Pro Displ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noProof="0" dirty="0">
              <a:latin typeface="SF Pro Display" pitchFamily="2" charset="0"/>
            </a:endParaRPr>
          </a:p>
          <a:p>
            <a:endParaRPr lang="it-IT" noProof="0" dirty="0">
              <a:latin typeface="SF Pro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F2B7DD-8695-F0C4-5100-5A51499B67E8}"/>
              </a:ext>
            </a:extLst>
          </p:cNvPr>
          <p:cNvSpPr txBox="1"/>
          <p:nvPr/>
        </p:nvSpPr>
        <p:spPr>
          <a:xfrm>
            <a:off x="648462" y="4457343"/>
            <a:ext cx="1061628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noProof="0" dirty="0">
                <a:latin typeface="SF Pro Display" pitchFamily="2" charset="0"/>
              </a:rPr>
              <a:t>Task 3: Monte Carlo </a:t>
            </a:r>
            <a:r>
              <a:rPr lang="it-IT" sz="2400" b="1" noProof="0" dirty="0" err="1">
                <a:latin typeface="SF Pro Display" pitchFamily="2" charset="0"/>
              </a:rPr>
              <a:t>Simulation</a:t>
            </a:r>
            <a:r>
              <a:rPr lang="it-IT" sz="2400" b="1" noProof="0" dirty="0">
                <a:latin typeface="SF Pro Display" pitchFamily="2" charset="0"/>
              </a:rPr>
              <a:t>     </a:t>
            </a:r>
          </a:p>
          <a:p>
            <a:r>
              <a:rPr lang="it-IT" sz="2000" noProof="0" dirty="0">
                <a:latin typeface="SF Pro Display" pitchFamily="2" charset="0"/>
              </a:rPr>
              <a:t>      T3.1) Compare the </a:t>
            </a:r>
            <a:r>
              <a:rPr lang="it-IT" sz="2000" noProof="0" dirty="0" err="1">
                <a:latin typeface="SF Pro Display" pitchFamily="2" charset="0"/>
              </a:rPr>
              <a:t>two</a:t>
            </a:r>
            <a:r>
              <a:rPr lang="it-IT" sz="2000" noProof="0" dirty="0">
                <a:latin typeface="SF Pro Display" pitchFamily="2" charset="0"/>
              </a:rPr>
              <a:t> models, in </a:t>
            </a:r>
            <a:r>
              <a:rPr lang="it-IT" sz="2000" noProof="0" dirty="0" err="1">
                <a:latin typeface="SF Pro Display" pitchFamily="2" charset="0"/>
              </a:rPr>
              <a:t>terms</a:t>
            </a:r>
            <a:r>
              <a:rPr lang="it-IT" sz="2000" noProof="0" dirty="0">
                <a:latin typeface="SF Pro Display" pitchFamily="2" charset="0"/>
              </a:rPr>
              <a:t> of </a:t>
            </a:r>
            <a:r>
              <a:rPr lang="it-IT" sz="2000" noProof="0" dirty="0" err="1">
                <a:latin typeface="SF Pro Display" pitchFamily="2" charset="0"/>
              </a:rPr>
              <a:t>parameters</a:t>
            </a:r>
            <a:r>
              <a:rPr lang="it-IT" sz="2000" noProof="0" dirty="0">
                <a:latin typeface="SF Pro Display" pitchFamily="2" charset="0"/>
              </a:rPr>
              <a:t>, </a:t>
            </a:r>
            <a:r>
              <a:rPr lang="it-IT" sz="2000" noProof="0" dirty="0" err="1">
                <a:latin typeface="SF Pro Display" pitchFamily="2" charset="0"/>
              </a:rPr>
              <a:t>zeros</a:t>
            </a:r>
            <a:r>
              <a:rPr lang="it-IT" sz="2000" noProof="0" dirty="0">
                <a:latin typeface="SF Pro Display" pitchFamily="2" charset="0"/>
              </a:rPr>
              <a:t>, </a:t>
            </a:r>
            <a:r>
              <a:rPr lang="it-IT" sz="2000" noProof="0" dirty="0" err="1">
                <a:latin typeface="SF Pro Display" pitchFamily="2" charset="0"/>
              </a:rPr>
              <a:t>poles</a:t>
            </a:r>
            <a:r>
              <a:rPr lang="it-IT" sz="2000" noProof="0" dirty="0">
                <a:latin typeface="SF Pro Display" pitchFamily="2" charset="0"/>
              </a:rPr>
              <a:t> and frequency </a:t>
            </a:r>
            <a:r>
              <a:rPr lang="it-IT" sz="2000" noProof="0" dirty="0" err="1">
                <a:latin typeface="SF Pro Display" pitchFamily="2" charset="0"/>
              </a:rPr>
              <a:t>response</a:t>
            </a:r>
            <a:endParaRPr lang="it-IT" sz="2000" noProof="0" dirty="0">
              <a:latin typeface="SF Pro Display" pitchFamily="2" charset="0"/>
            </a:endParaRPr>
          </a:p>
          <a:p>
            <a:r>
              <a:rPr lang="it-IT" sz="2000" noProof="0" dirty="0">
                <a:latin typeface="SF Pro Display" pitchFamily="2" charset="0"/>
              </a:rPr>
              <a:t>      T3.2) </a:t>
            </a:r>
            <a:r>
              <a:rPr lang="it-IT" sz="2000" noProof="0" dirty="0" err="1">
                <a:latin typeface="SF Pro Display" pitchFamily="2" charset="0"/>
              </a:rPr>
              <a:t>Identify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N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pairs</a:t>
            </a:r>
            <a:r>
              <a:rPr lang="it-IT" sz="2000" noProof="0" dirty="0">
                <a:latin typeface="SF Pro Display" pitchFamily="2" charset="0"/>
              </a:rPr>
              <a:t> of models for the </a:t>
            </a:r>
            <a:r>
              <a:rPr lang="it-IT" sz="2000" noProof="0" dirty="0" err="1">
                <a:latin typeface="SF Pro Display" pitchFamily="2" charset="0"/>
              </a:rPr>
              <a:t>longitudinal</a:t>
            </a:r>
            <a:r>
              <a:rPr lang="it-IT" sz="2000" noProof="0" dirty="0">
                <a:latin typeface="SF Pro Display" pitchFamily="2" charset="0"/>
              </a:rPr>
              <a:t> dynamics, </a:t>
            </a:r>
            <a:r>
              <a:rPr lang="it-IT" sz="2000" noProof="0" dirty="0" err="1">
                <a:latin typeface="SF Pro Display" pitchFamily="2" charset="0"/>
              </a:rPr>
              <a:t>using</a:t>
            </a:r>
            <a:r>
              <a:rPr lang="it-IT" sz="2000" noProof="0" dirty="0">
                <a:latin typeface="SF Pro Display" pitchFamily="2" charset="0"/>
              </a:rPr>
              <a:t> the sine </a:t>
            </a:r>
            <a:r>
              <a:rPr lang="it-IT" sz="2000" noProof="0" dirty="0" err="1">
                <a:latin typeface="SF Pro Display" pitchFamily="2" charset="0"/>
              </a:rPr>
              <a:t>sweep</a:t>
            </a:r>
            <a:r>
              <a:rPr lang="it-IT" sz="2000" noProof="0" dirty="0">
                <a:latin typeface="SF Pro Display" pitchFamily="2" charset="0"/>
              </a:rPr>
              <a:t> and         </a:t>
            </a:r>
          </a:p>
          <a:p>
            <a:r>
              <a:rPr lang="it-IT" sz="2000" noProof="0" dirty="0">
                <a:latin typeface="SF Pro Display" pitchFamily="2" charset="0"/>
              </a:rPr>
              <a:t>                  </a:t>
            </a:r>
            <a:r>
              <a:rPr lang="it-IT" sz="2000" noProof="0" dirty="0" err="1">
                <a:latin typeface="SF Pro Display" pitchFamily="2" charset="0"/>
              </a:rPr>
              <a:t>hanging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noise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realisations</a:t>
            </a:r>
            <a:endParaRPr lang="it-IT" sz="2000" noProof="0" dirty="0">
              <a:latin typeface="SF Pro Display" pitchFamily="2" charset="0"/>
            </a:endParaRPr>
          </a:p>
          <a:p>
            <a:r>
              <a:rPr lang="it-IT" sz="2000" noProof="0" dirty="0">
                <a:latin typeface="SF Pro Display" pitchFamily="2" charset="0"/>
              </a:rPr>
              <a:t>      T3.3) Statistical </a:t>
            </a:r>
            <a:r>
              <a:rPr lang="it-IT" sz="2000" noProof="0" dirty="0" err="1">
                <a:latin typeface="SF Pro Display" pitchFamily="2" charset="0"/>
              </a:rPr>
              <a:t>analysis</a:t>
            </a:r>
            <a:r>
              <a:rPr lang="it-IT" sz="2000" noProof="0" dirty="0">
                <a:latin typeface="SF Pro Display" pitchFamily="2" charset="0"/>
              </a:rPr>
              <a:t> in </a:t>
            </a:r>
            <a:r>
              <a:rPr lang="it-IT" sz="2000" noProof="0" dirty="0" err="1">
                <a:latin typeface="SF Pro Display" pitchFamily="2" charset="0"/>
              </a:rPr>
              <a:t>terms</a:t>
            </a:r>
            <a:r>
              <a:rPr lang="it-IT" sz="2000" noProof="0" dirty="0">
                <a:latin typeface="SF Pro Display" pitchFamily="2" charset="0"/>
              </a:rPr>
              <a:t> of </a:t>
            </a:r>
            <a:r>
              <a:rPr lang="it-IT" sz="2000" noProof="0" dirty="0" err="1">
                <a:latin typeface="SF Pro Display" pitchFamily="2" charset="0"/>
              </a:rPr>
              <a:t>hystograms</a:t>
            </a:r>
            <a:r>
              <a:rPr lang="it-IT" sz="2000" noProof="0" dirty="0">
                <a:latin typeface="SF Pro Display" pitchFamily="2" charset="0"/>
              </a:rPr>
              <a:t> of </a:t>
            </a:r>
            <a:r>
              <a:rPr lang="it-IT" sz="2000" noProof="0" dirty="0" err="1">
                <a:latin typeface="SF Pro Display" pitchFamily="2" charset="0"/>
              </a:rPr>
              <a:t>estimated</a:t>
            </a:r>
            <a:r>
              <a:rPr lang="it-IT" sz="2000" noProof="0" dirty="0">
                <a:latin typeface="SF Pro Display" pitchFamily="2" charset="0"/>
              </a:rPr>
              <a:t> </a:t>
            </a:r>
            <a:r>
              <a:rPr lang="it-IT" sz="2000" noProof="0" dirty="0" err="1">
                <a:latin typeface="SF Pro Display" pitchFamily="2" charset="0"/>
              </a:rPr>
              <a:t>parameters</a:t>
            </a:r>
            <a:r>
              <a:rPr lang="it-IT" sz="2000" noProof="0" dirty="0">
                <a:latin typeface="SF Pro Display" pitchFamily="2" charset="0"/>
              </a:rPr>
              <a:t> &amp; </a:t>
            </a:r>
            <a:r>
              <a:rPr lang="it-IT" sz="2000" noProof="0" dirty="0" err="1">
                <a:latin typeface="SF Pro Display" pitchFamily="2" charset="0"/>
              </a:rPr>
              <a:t>poles</a:t>
            </a:r>
            <a:r>
              <a:rPr lang="it-IT" sz="2000" noProof="0" dirty="0">
                <a:latin typeface="SF Pro Display" pitchFamily="2" charset="0"/>
              </a:rPr>
              <a:t>\</a:t>
            </a:r>
            <a:r>
              <a:rPr lang="it-IT" sz="2000" noProof="0" dirty="0" err="1">
                <a:latin typeface="SF Pro Display" pitchFamily="2" charset="0"/>
              </a:rPr>
              <a:t>zeros</a:t>
            </a:r>
            <a:endParaRPr lang="it-IT" sz="2000" noProof="0" dirty="0">
              <a:latin typeface="SF Pro Display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noProof="0" dirty="0">
              <a:latin typeface="SF Pro Display" pitchFamily="2" charset="0"/>
            </a:endParaRPr>
          </a:p>
          <a:p>
            <a:endParaRPr lang="it-IT" noProof="0" dirty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B38BB0-939F-8729-1452-0F66DB475CF1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118390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7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5F7F2-28FA-3584-88BD-E6DF4BF5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95FDD9-A077-4BF8-3055-BBDBC414F87E}"/>
              </a:ext>
            </a:extLst>
          </p:cNvPr>
          <p:cNvSpPr txBox="1"/>
          <p:nvPr/>
        </p:nvSpPr>
        <p:spPr>
          <a:xfrm>
            <a:off x="746125" y="1237155"/>
            <a:ext cx="1069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>
                <a:latin typeface="SF Pro Display" pitchFamily="2" charset="0"/>
              </a:rPr>
              <a:t>From the </a:t>
            </a:r>
            <a:r>
              <a:rPr lang="it-IT" noProof="0" err="1">
                <a:latin typeface="SF Pro Display" pitchFamily="2" charset="0"/>
              </a:rPr>
              <a:t>svd</a:t>
            </a:r>
            <a:r>
              <a:rPr lang="it-IT" noProof="0">
                <a:latin typeface="SF Pro Display" pitchFamily="2" charset="0"/>
              </a:rPr>
              <a:t>, the </a:t>
            </a:r>
            <a:r>
              <a:rPr lang="it-IT" noProof="0" err="1">
                <a:latin typeface="SF Pro Display" pitchFamily="2" charset="0"/>
              </a:rPr>
              <a:t>matrices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U, V and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Σ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are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obtained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. By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plotting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the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singular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values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of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Σ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using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a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logarithmic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scale, a large gap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between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consecutive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singular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values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denote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the </a:t>
            </a:r>
            <a:r>
              <a:rPr lang="it-IT" kern="100" noProof="0" err="1">
                <a:latin typeface="SF Pro Display" pitchFamily="2" charset="0"/>
                <a:cs typeface="Times New Roman" panose="02020603050405020304" pitchFamily="18" charset="0"/>
              </a:rPr>
              <a:t>order</a:t>
            </a:r>
            <a:r>
              <a:rPr lang="it-IT" kern="100" noProof="0">
                <a:latin typeface="SF Pro Display" pitchFamily="2" charset="0"/>
                <a:cs typeface="Times New Roman" panose="02020603050405020304" pitchFamily="18" charset="0"/>
              </a:rPr>
              <a:t> of the system:</a:t>
            </a:r>
            <a:r>
              <a:rPr lang="it-IT" noProof="0">
                <a:latin typeface="SF Pro Display" pitchFamily="2" charset="0"/>
              </a:rPr>
              <a:t>  </a:t>
            </a:r>
          </a:p>
        </p:txBody>
      </p:sp>
      <p:pic>
        <p:nvPicPr>
          <p:cNvPr id="7" name="Picture 6" descr="A graph with blue dots&#10;&#10;AI-generated content may be incorrect.">
            <a:extLst>
              <a:ext uri="{FF2B5EF4-FFF2-40B4-BE49-F238E27FC236}">
                <a16:creationId xmlns:a16="http://schemas.microsoft.com/office/drawing/2014/main" id="{7829A124-5BAB-219D-F68B-65AFA8FE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97" y="2693068"/>
            <a:ext cx="4168815" cy="3126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graph showing a line&#10;&#10;AI-generated content may be incorrect.">
            <a:extLst>
              <a:ext uri="{FF2B5EF4-FFF2-40B4-BE49-F238E27FC236}">
                <a16:creationId xmlns:a16="http://schemas.microsoft.com/office/drawing/2014/main" id="{83BE2289-4539-BCA1-2031-059E28FA6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790" y="2665697"/>
            <a:ext cx="4241801" cy="31813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17D7CC-76CC-AA70-3F60-6A2818D113DD}"/>
              </a:ext>
            </a:extLst>
          </p:cNvPr>
          <p:cNvSpPr txBox="1"/>
          <p:nvPr/>
        </p:nvSpPr>
        <p:spPr>
          <a:xfrm>
            <a:off x="1582601" y="2234813"/>
            <a:ext cx="342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>
                <a:latin typeface="SF Pro Display" pitchFamily="2" charset="0"/>
              </a:rPr>
              <a:t>First Order System – </a:t>
            </a:r>
            <a:r>
              <a:rPr lang="it-IT" noProof="0" err="1">
                <a:latin typeface="SF Pro Display" pitchFamily="2" charset="0"/>
              </a:rPr>
              <a:t>p</a:t>
            </a:r>
            <a:r>
              <a:rPr lang="it-IT" noProof="0">
                <a:latin typeface="SF Pro Display" pitchFamily="2" charset="0"/>
              </a:rPr>
              <a:t> = 20 </a:t>
            </a:r>
            <a:r>
              <a:rPr lang="it-IT" noProof="0" err="1">
                <a:latin typeface="SF Pro Display" pitchFamily="2" charset="0"/>
              </a:rPr>
              <a:t>f</a:t>
            </a:r>
            <a:r>
              <a:rPr lang="it-IT" noProof="0">
                <a:latin typeface="SF Pro Display" pitchFamily="2" charset="0"/>
              </a:rPr>
              <a:t> = 10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21D-0E81-C019-3ED6-45A9E85AC503}"/>
              </a:ext>
            </a:extLst>
          </p:cNvPr>
          <p:cNvSpPr txBox="1"/>
          <p:nvPr/>
        </p:nvSpPr>
        <p:spPr>
          <a:xfrm>
            <a:off x="6996909" y="2234813"/>
            <a:ext cx="400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>
                <a:latin typeface="SF Pro Display" pitchFamily="2" charset="0"/>
              </a:rPr>
              <a:t>Third Order System – </a:t>
            </a:r>
            <a:r>
              <a:rPr lang="it-IT" noProof="0" err="1">
                <a:latin typeface="SF Pro Display" pitchFamily="2" charset="0"/>
              </a:rPr>
              <a:t>p</a:t>
            </a:r>
            <a:r>
              <a:rPr lang="it-IT" noProof="0">
                <a:latin typeface="SF Pro Display" pitchFamily="2" charset="0"/>
              </a:rPr>
              <a:t> = 750 </a:t>
            </a:r>
            <a:r>
              <a:rPr lang="it-IT" noProof="0" err="1">
                <a:latin typeface="SF Pro Display" pitchFamily="2" charset="0"/>
              </a:rPr>
              <a:t>f</a:t>
            </a:r>
            <a:r>
              <a:rPr lang="it-IT" noProof="0">
                <a:latin typeface="SF Pro Display" pitchFamily="2" charset="0"/>
              </a:rPr>
              <a:t> = 300</a:t>
            </a:r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EDAB8A5A-BFBA-0684-D38C-CAEF6280B693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A5182D2F-FA09-0682-3FCE-AA718D0FAC9F}"/>
              </a:ext>
            </a:extLst>
          </p:cNvPr>
          <p:cNvSpPr/>
          <p:nvPr/>
        </p:nvSpPr>
        <p:spPr>
          <a:xfrm>
            <a:off x="4147239" y="6375454"/>
            <a:ext cx="3336127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EFD478-3D8A-4678-3C4F-4509EB9A01D9}"/>
              </a:ext>
            </a:extLst>
          </p:cNvPr>
          <p:cNvSpPr txBox="1"/>
          <p:nvPr/>
        </p:nvSpPr>
        <p:spPr>
          <a:xfrm>
            <a:off x="4311649" y="6384315"/>
            <a:ext cx="5630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T2.1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Implementing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the PBSID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81B507-DEC1-5CBD-7448-284D3F0AFBED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PBSID </a:t>
            </a:r>
            <a:r>
              <a:rPr lang="it-IT" sz="2800" b="1" noProof="0" dirty="0" err="1">
                <a:latin typeface="SF Pro Display" pitchFamily="2" charset="0"/>
              </a:rPr>
              <a:t>Implementation</a:t>
            </a:r>
            <a:r>
              <a:rPr lang="it-IT" sz="2800" b="1" noProof="0" dirty="0">
                <a:latin typeface="SF Pro Display" pitchFamily="2" charset="0"/>
              </a:rPr>
              <a:t>: System Order </a:t>
            </a:r>
            <a:r>
              <a:rPr lang="it-IT" sz="2800" b="1" noProof="0" dirty="0" err="1">
                <a:latin typeface="SF Pro Display" pitchFamily="2" charset="0"/>
              </a:rPr>
              <a:t>Estimation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9E14D-5459-426E-E45C-843B6346ED88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3817578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724D1-F295-436F-AA55-BD1581376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202F3-8029-35F7-D7C9-E7D8B13C4169}"/>
                  </a:ext>
                </a:extLst>
              </p:cNvPr>
              <p:cNvSpPr txBox="1"/>
              <p:nvPr/>
            </p:nvSpPr>
            <p:spPr>
              <a:xfrm>
                <a:off x="746125" y="1089499"/>
                <a:ext cx="10699750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 dirty="0" err="1">
                    <a:latin typeface="SF Pro Display" pitchFamily="2" charset="0"/>
                  </a:rPr>
                  <a:t>Now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that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noProof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it-IT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noProof="0" dirty="0" err="1">
                    <a:latin typeface="SF Pro Display" pitchFamily="2" charset="0"/>
                  </a:rPr>
                  <a:t>is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estimated</a:t>
                </a:r>
                <a:r>
                  <a:rPr lang="it-IT" noProof="0" dirty="0">
                    <a:latin typeface="SF Pro Display" pitchFamily="2" charset="0"/>
                  </a:rPr>
                  <a:t>, </a:t>
                </a:r>
                <a:r>
                  <a:rPr lang="it-IT" noProof="0" dirty="0" err="1">
                    <a:latin typeface="SF Pro Display" pitchFamily="2" charset="0"/>
                  </a:rPr>
                  <a:t>it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is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possible</a:t>
                </a:r>
                <a:r>
                  <a:rPr lang="it-IT" noProof="0" dirty="0">
                    <a:latin typeface="SF Pro Display" pitchFamily="2" charset="0"/>
                  </a:rPr>
                  <a:t> to </a:t>
                </a:r>
                <a:r>
                  <a:rPr lang="it-IT" noProof="0" dirty="0" err="1">
                    <a:latin typeface="SF Pro Display" pitchFamily="2" charset="0"/>
                  </a:rPr>
                  <a:t>find</a:t>
                </a:r>
                <a:r>
                  <a:rPr lang="it-IT" noProof="0" dirty="0">
                    <a:latin typeface="SF Pro Display" pitchFamily="2" charset="0"/>
                  </a:rPr>
                  <a:t> the </a:t>
                </a:r>
                <a:r>
                  <a:rPr lang="it-IT" noProof="0" dirty="0" err="1">
                    <a:latin typeface="SF Pro Display" pitchFamily="2" charset="0"/>
                  </a:rPr>
                  <a:t>actual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matrices</a:t>
                </a:r>
                <a:r>
                  <a:rPr lang="it-IT" noProof="0" dirty="0">
                    <a:latin typeface="SF Pro Display" pitchFamily="2" charset="0"/>
                  </a:rPr>
                  <a:t> A,B,C,D,K of the system. </a:t>
                </a:r>
                <a:r>
                  <a:rPr lang="it-IT" b="1" noProof="0" dirty="0" err="1">
                    <a:latin typeface="SF Pro Display" pitchFamily="2" charset="0"/>
                  </a:rPr>
                  <a:t>Starting</a:t>
                </a:r>
                <a:r>
                  <a:rPr lang="it-IT" b="1" noProof="0" dirty="0">
                    <a:latin typeface="SF Pro Display" pitchFamily="2" charset="0"/>
                  </a:rPr>
                  <a:t> from C,D</a:t>
                </a:r>
                <a:r>
                  <a:rPr lang="it-IT" noProof="0" dirty="0">
                    <a:latin typeface="SF Pro Display" pitchFamily="2" charset="0"/>
                  </a:rPr>
                  <a:t>, </a:t>
                </a:r>
                <a:r>
                  <a:rPr lang="it-IT" noProof="0" dirty="0" err="1">
                    <a:latin typeface="SF Pro Display" pitchFamily="2" charset="0"/>
                  </a:rPr>
                  <a:t>we</a:t>
                </a:r>
                <a:r>
                  <a:rPr lang="it-IT" noProof="0" dirty="0">
                    <a:latin typeface="SF Pro Display" pitchFamily="2" charset="0"/>
                  </a:rPr>
                  <a:t> recall </a:t>
                </a:r>
                <a:r>
                  <a:rPr lang="it-IT" noProof="0" dirty="0" err="1">
                    <a:latin typeface="SF Pro Display" pitchFamily="2" charset="0"/>
                  </a:rPr>
                  <a:t>that</a:t>
                </a:r>
                <a:r>
                  <a:rPr lang="it-IT" noProof="0" dirty="0">
                    <a:latin typeface="SF Pro Display" pitchFamily="2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D202F3-8029-35F7-D7C9-E7D8B13C4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1089499"/>
                <a:ext cx="10699750" cy="653769"/>
              </a:xfrm>
              <a:prstGeom prst="rect">
                <a:avLst/>
              </a:prstGeom>
              <a:blipFill>
                <a:blip r:embed="rId3"/>
                <a:stretch>
                  <a:fillRect l="-474" t="-1887" b="-113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51326B3-7F29-C670-56A8-79C4B29C58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27" t="50000" r="5128"/>
          <a:stretch/>
        </p:blipFill>
        <p:spPr>
          <a:xfrm>
            <a:off x="1418466" y="2061288"/>
            <a:ext cx="3237654" cy="514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469D68C-BCA0-DCA8-FA82-3F7B882B3AF5}"/>
              </a:ext>
            </a:extLst>
          </p:cNvPr>
          <p:cNvSpPr/>
          <p:nvPr/>
        </p:nvSpPr>
        <p:spPr>
          <a:xfrm>
            <a:off x="5012765" y="2169460"/>
            <a:ext cx="822876" cy="29791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5CBD03-B116-0D20-7871-3C1AE1411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494" y="3333377"/>
            <a:ext cx="7686294" cy="297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619CB-89C4-329F-C53F-ED6FB262CA6C}"/>
                  </a:ext>
                </a:extLst>
              </p:cNvPr>
              <p:cNvSpPr txBox="1"/>
              <p:nvPr/>
            </p:nvSpPr>
            <p:spPr>
              <a:xfrm>
                <a:off x="736599" y="3920724"/>
                <a:ext cx="106997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 dirty="0">
                    <a:latin typeface="SF Pro Display" pitchFamily="2" charset="0"/>
                  </a:rPr>
                  <a:t>The output CD </a:t>
                </a:r>
                <a:r>
                  <a:rPr lang="it-IT" noProof="0" dirty="0" err="1">
                    <a:latin typeface="SF Pro Display" pitchFamily="2" charset="0"/>
                  </a:rPr>
                  <a:t>is</a:t>
                </a:r>
                <a:r>
                  <a:rPr lang="it-IT" noProof="0" dirty="0">
                    <a:latin typeface="SF Pro Display" pitchFamily="2" charset="0"/>
                  </a:rPr>
                  <a:t> a </a:t>
                </a:r>
                <a:r>
                  <a:rPr lang="it-IT" noProof="0" dirty="0" err="1">
                    <a:latin typeface="SF Pro Display" pitchFamily="2" charset="0"/>
                  </a:rPr>
                  <a:t>matrix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containing</a:t>
                </a:r>
                <a:r>
                  <a:rPr lang="it-IT" noProof="0" dirty="0">
                    <a:latin typeface="SF Pro Display" pitchFamily="2" charset="0"/>
                  </a:rPr>
                  <a:t> C and D. </a:t>
                </a:r>
                <a:r>
                  <a:rPr lang="it-IT" b="1" noProof="0" dirty="0">
                    <a:latin typeface="SF Pro Display" pitchFamily="2" charset="0"/>
                  </a:rPr>
                  <a:t>By </a:t>
                </a:r>
                <a:r>
                  <a:rPr lang="it-IT" b="1" noProof="0" dirty="0" err="1">
                    <a:latin typeface="SF Pro Display" pitchFamily="2" charset="0"/>
                  </a:rPr>
                  <a:t>construction</a:t>
                </a:r>
                <a:r>
                  <a:rPr lang="it-IT" b="1" noProof="0" dirty="0">
                    <a:latin typeface="SF Pro Display" pitchFamily="2" charset="0"/>
                  </a:rPr>
                  <a:t>, C </a:t>
                </a:r>
                <a:r>
                  <a:rPr lang="it-IT" b="1" noProof="0" dirty="0" err="1">
                    <a:latin typeface="SF Pro Display" pitchFamily="2" charset="0"/>
                  </a:rPr>
                  <a:t>is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represented</a:t>
                </a:r>
                <a:r>
                  <a:rPr lang="it-IT" b="1" noProof="0" dirty="0">
                    <a:latin typeface="SF Pro Display" pitchFamily="2" charset="0"/>
                  </a:rPr>
                  <a:t> by the first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acc>
                  </m:oMath>
                </a14:m>
                <a:r>
                  <a:rPr lang="it-IT" b="1" kern="100" noProof="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columns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while</a:t>
                </a:r>
                <a:r>
                  <a:rPr lang="it-IT" b="1" noProof="0" dirty="0">
                    <a:latin typeface="SF Pro Display" pitchFamily="2" charset="0"/>
                  </a:rPr>
                  <a:t> D </a:t>
                </a:r>
                <a:r>
                  <a:rPr lang="it-IT" b="1" noProof="0" dirty="0" err="1">
                    <a:latin typeface="SF Pro Display" pitchFamily="2" charset="0"/>
                  </a:rPr>
                  <a:t>is</a:t>
                </a:r>
                <a:r>
                  <a:rPr lang="it-IT" b="1" noProof="0" dirty="0">
                    <a:latin typeface="SF Pro Display" pitchFamily="2" charset="0"/>
                  </a:rPr>
                  <a:t> the </a:t>
                </a:r>
                <a:r>
                  <a:rPr lang="it-IT" b="1" noProof="0" dirty="0" err="1">
                    <a:latin typeface="SF Pro Display" pitchFamily="2" charset="0"/>
                  </a:rPr>
                  <a:t>columns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going</a:t>
                </a:r>
                <a:r>
                  <a:rPr lang="it-IT" b="1" noProof="0" dirty="0">
                    <a:latin typeface="SF Pro Display" pitchFamily="2" charset="0"/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acc>
                  </m:oMath>
                </a14:m>
                <a:r>
                  <a:rPr lang="it-IT" b="1" kern="100" noProof="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+ 1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acc>
                  </m:oMath>
                </a14:m>
                <a:r>
                  <a:rPr lang="it-IT" b="1" kern="100" noProof="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it-IT" b="1" kern="100" noProof="0" dirty="0" err="1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r</a:t>
                </a:r>
                <a:r>
                  <a:rPr lang="it-IT" kern="100" noProof="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(the </a:t>
                </a:r>
                <a:r>
                  <a:rPr lang="it-IT" kern="100" noProof="0" dirty="0" err="1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number</a:t>
                </a:r>
                <a:r>
                  <a:rPr lang="it-IT" kern="100" noProof="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of inputs):</a:t>
                </a:r>
                <a:endParaRPr lang="it-IT" noProof="0" dirty="0">
                  <a:latin typeface="SF Pro Display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A619CB-89C4-329F-C53F-ED6FB262C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99" y="3920724"/>
                <a:ext cx="10699750" cy="646331"/>
              </a:xfrm>
              <a:prstGeom prst="rect">
                <a:avLst/>
              </a:prstGeom>
              <a:blipFill>
                <a:blip r:embed="rId6"/>
                <a:stretch>
                  <a:fillRect l="-593" t="-3846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E1A8594-6362-41CE-9234-6938FB5A3C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834" y="4785659"/>
            <a:ext cx="3893614" cy="853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E0021011-0E7C-522C-838A-468C858D5CB5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B606E6A6-A3AA-F710-3E95-70E482C715DF}"/>
              </a:ext>
            </a:extLst>
          </p:cNvPr>
          <p:cNvSpPr/>
          <p:nvPr/>
        </p:nvSpPr>
        <p:spPr>
          <a:xfrm>
            <a:off x="4147241" y="6375454"/>
            <a:ext cx="3956235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B3A57-1EBA-3704-2FFF-AF8F05E8A8A1}"/>
              </a:ext>
            </a:extLst>
          </p:cNvPr>
          <p:cNvSpPr txBox="1"/>
          <p:nvPr/>
        </p:nvSpPr>
        <p:spPr>
          <a:xfrm>
            <a:off x="4298949" y="6384315"/>
            <a:ext cx="5642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T2.1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Implementing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the PBSID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4A61FF-E1ED-F6EC-2AF8-1BE9C1B77AA5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PBSID </a:t>
            </a:r>
            <a:r>
              <a:rPr lang="it-IT" sz="2800" b="1" noProof="0" dirty="0" err="1">
                <a:latin typeface="SF Pro Display" pitchFamily="2" charset="0"/>
              </a:rPr>
              <a:t>Implementation</a:t>
            </a:r>
            <a:r>
              <a:rPr lang="it-IT" sz="2800" b="1" noProof="0" dirty="0">
                <a:latin typeface="SF Pro Display" pitchFamily="2" charset="0"/>
              </a:rPr>
              <a:t>: C, D </a:t>
            </a:r>
            <a:r>
              <a:rPr lang="it-IT" sz="2800" b="1" noProof="0" dirty="0" err="1">
                <a:latin typeface="SF Pro Display" pitchFamily="2" charset="0"/>
              </a:rPr>
              <a:t>Estimation</a:t>
            </a:r>
            <a:endParaRPr lang="it-IT" sz="2800" b="1" noProof="0" dirty="0">
              <a:latin typeface="SF Pro Display" pitchFamily="2" charset="0"/>
            </a:endParaRPr>
          </a:p>
        </p:txBody>
      </p:sp>
      <p:pic>
        <p:nvPicPr>
          <p:cNvPr id="6" name="Picture 5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B698F8E6-9B72-C3BD-4E7B-00DD03094E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2286" y="1603694"/>
            <a:ext cx="4254992" cy="14130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0E8A2-9057-F565-08D1-E5FDA7E29DD4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123639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50763-09AD-2979-C120-6A0786367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C884C3C-13A1-A5E1-167A-A2A71047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54" y="2748181"/>
            <a:ext cx="5350347" cy="1105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43CA4-50B9-2664-D65E-7D88F9CA5C41}"/>
                  </a:ext>
                </a:extLst>
              </p:cNvPr>
              <p:cNvSpPr txBox="1"/>
              <p:nvPr/>
            </p:nvSpPr>
            <p:spPr>
              <a:xfrm>
                <a:off x="746125" y="1089499"/>
                <a:ext cx="10699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 err="1">
                    <a:latin typeface="SF Pro Display" pitchFamily="2" charset="0"/>
                  </a:rPr>
                  <a:t>Now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:r>
                  <a:rPr lang="it-IT" noProof="0" err="1">
                    <a:latin typeface="SF Pro Display" pitchFamily="2" charset="0"/>
                  </a:rPr>
                  <a:t>that</a:t>
                </a:r>
                <a:r>
                  <a:rPr lang="it-IT" noProof="0">
                    <a:latin typeface="SF Pro Display" pitchFamily="2" charset="0"/>
                  </a:rPr>
                  <a:t> the joint </a:t>
                </a:r>
                <a:r>
                  <a:rPr lang="it-IT" noProof="0" err="1">
                    <a:latin typeface="SF Pro Display" pitchFamily="2" charset="0"/>
                  </a:rPr>
                  <a:t>matrix</a:t>
                </a:r>
                <a:r>
                  <a:rPr lang="it-IT" noProof="0">
                    <a:latin typeface="SF Pro Display" pitchFamily="2" charset="0"/>
                  </a:rPr>
                  <a:t> CD </a:t>
                </a:r>
                <a:r>
                  <a:rPr lang="it-IT" noProof="0" err="1">
                    <a:latin typeface="SF Pro Display" pitchFamily="2" charset="0"/>
                  </a:rPr>
                  <a:t>is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:r>
                  <a:rPr lang="it-IT" noProof="0" err="1">
                    <a:latin typeface="SF Pro Display" pitchFamily="2" charset="0"/>
                  </a:rPr>
                  <a:t>estimated</a:t>
                </a:r>
                <a:r>
                  <a:rPr lang="it-IT" noProof="0">
                    <a:latin typeface="SF Pro Display" pitchFamily="2" charset="0"/>
                  </a:rPr>
                  <a:t>, </a:t>
                </a:r>
                <a:r>
                  <a:rPr lang="it-IT" noProof="0" err="1">
                    <a:latin typeface="SF Pro Display" pitchFamily="2" charset="0"/>
                  </a:rPr>
                  <a:t>it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:r>
                  <a:rPr lang="it-IT" noProof="0" err="1">
                    <a:latin typeface="SF Pro Display" pitchFamily="2" charset="0"/>
                  </a:rPr>
                  <a:t>is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:r>
                  <a:rPr lang="it-IT" noProof="0" err="1">
                    <a:latin typeface="SF Pro Display" pitchFamily="2" charset="0"/>
                  </a:rPr>
                  <a:t>possible</a:t>
                </a:r>
                <a:r>
                  <a:rPr lang="it-IT" noProof="0">
                    <a:latin typeface="SF Pro Display" pitchFamily="2" charset="0"/>
                  </a:rPr>
                  <a:t> to </a:t>
                </a:r>
                <a:r>
                  <a:rPr lang="it-IT" noProof="0" err="1">
                    <a:latin typeface="SF Pro Display" pitchFamily="2" charset="0"/>
                  </a:rPr>
                  <a:t>rearrange</a:t>
                </a:r>
                <a:r>
                  <a:rPr lang="it-IT" noProof="0">
                    <a:latin typeface="SF Pro Display" pitchFamily="2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noProof="0">
                    <a:latin typeface="SF Pro Display" pitchFamily="2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443CA4-50B9-2664-D65E-7D88F9CA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1089499"/>
                <a:ext cx="10699750" cy="369332"/>
              </a:xfrm>
              <a:prstGeom prst="rect">
                <a:avLst/>
              </a:prstGeom>
              <a:blipFill>
                <a:blip r:embed="rId4"/>
                <a:stretch>
                  <a:fillRect l="-474" t="-6667" b="-2333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296592-E67B-A628-1AAE-A81888B9D55E}"/>
                  </a:ext>
                </a:extLst>
              </p:cNvPr>
              <p:cNvSpPr txBox="1"/>
              <p:nvPr/>
            </p:nvSpPr>
            <p:spPr>
              <a:xfrm>
                <a:off x="746124" y="4322108"/>
                <a:ext cx="106997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 dirty="0">
                    <a:latin typeface="SF Pro Display" pitchFamily="2" charset="0"/>
                  </a:rPr>
                  <a:t>Like </a:t>
                </a:r>
                <a:r>
                  <a:rPr lang="it-IT" noProof="0" dirty="0" err="1">
                    <a:latin typeface="SF Pro Display" pitchFamily="2" charset="0"/>
                  </a:rPr>
                  <a:t>before</a:t>
                </a:r>
                <a:r>
                  <a:rPr lang="it-IT" noProof="0" dirty="0">
                    <a:latin typeface="SF Pro Display" pitchFamily="2" charset="0"/>
                  </a:rPr>
                  <a:t>, the </a:t>
                </a:r>
                <a:r>
                  <a:rPr lang="it-IT" noProof="0" dirty="0" err="1">
                    <a:latin typeface="SF Pro Display" pitchFamily="2" charset="0"/>
                  </a:rPr>
                  <a:t>unknows</a:t>
                </a:r>
                <a:r>
                  <a:rPr lang="it-IT" noProof="0" dirty="0">
                    <a:latin typeface="SF Pro Display" pitchFamily="2" charset="0"/>
                  </a:rPr>
                  <a:t> the LS can be </a:t>
                </a:r>
                <a:r>
                  <a:rPr lang="it-IT" noProof="0" dirty="0" err="1">
                    <a:latin typeface="SF Pro Display" pitchFamily="2" charset="0"/>
                  </a:rPr>
                  <a:t>solved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using</a:t>
                </a:r>
                <a:r>
                  <a:rPr lang="it-IT" noProof="0" dirty="0">
                    <a:latin typeface="SF Pro Display" pitchFamily="2" charset="0"/>
                  </a:rPr>
                  <a:t> the pseudo-inverse of S. </a:t>
                </a:r>
                <a:r>
                  <a:rPr lang="it-IT" b="1" noProof="0" dirty="0">
                    <a:latin typeface="SF Pro Display" pitchFamily="2" charset="0"/>
                  </a:rPr>
                  <a:t>By </a:t>
                </a:r>
                <a:r>
                  <a:rPr lang="it-IT" b="1" noProof="0" dirty="0" err="1">
                    <a:latin typeface="SF Pro Display" pitchFamily="2" charset="0"/>
                  </a:rPr>
                  <a:t>construction</a:t>
                </a:r>
                <a:r>
                  <a:rPr lang="it-IT" b="1" noProof="0" dirty="0">
                    <a:latin typeface="SF Pro Display" pitchFamily="2" charset="0"/>
                  </a:rPr>
                  <a:t>, A </a:t>
                </a:r>
                <a:r>
                  <a:rPr lang="it-IT" b="1" noProof="0" dirty="0" err="1">
                    <a:latin typeface="SF Pro Display" pitchFamily="2" charset="0"/>
                  </a:rPr>
                  <a:t>is</a:t>
                </a:r>
                <a:r>
                  <a:rPr lang="it-IT" b="1" noProof="0" dirty="0">
                    <a:latin typeface="SF Pro Display" pitchFamily="2" charset="0"/>
                  </a:rPr>
                  <a:t> the first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acc>
                  </m:oMath>
                </a14:m>
                <a:r>
                  <a:rPr lang="it-IT" b="1" kern="100" noProof="0" dirty="0"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columns</a:t>
                </a:r>
                <a:r>
                  <a:rPr lang="it-IT" b="1" noProof="0" dirty="0">
                    <a:latin typeface="SF Pro Display" pitchFamily="2" charset="0"/>
                  </a:rPr>
                  <a:t> of </a:t>
                </a:r>
                <a:r>
                  <a:rPr lang="it-IT" b="1" noProof="0" dirty="0" err="1">
                    <a:latin typeface="SF Pro Display" pitchFamily="2" charset="0"/>
                  </a:rPr>
                  <a:t>Q</a:t>
                </a:r>
                <a:r>
                  <a:rPr lang="it-IT" b="1" noProof="0" dirty="0">
                    <a:latin typeface="SF Pro Display" pitchFamily="2" charset="0"/>
                  </a:rPr>
                  <a:t>, B </a:t>
                </a:r>
                <a:r>
                  <a:rPr lang="it-IT" b="1" noProof="0" dirty="0" err="1">
                    <a:latin typeface="SF Pro Display" pitchFamily="2" charset="0"/>
                  </a:rPr>
                  <a:t>is</a:t>
                </a:r>
                <a:r>
                  <a:rPr lang="it-IT" b="1" noProof="0" dirty="0">
                    <a:latin typeface="SF Pro Display" pitchFamily="2" charset="0"/>
                  </a:rPr>
                  <a:t> the </a:t>
                </a:r>
                <a:r>
                  <a:rPr lang="it-IT" b="1" noProof="0" dirty="0" err="1">
                    <a:latin typeface="SF Pro Display" pitchFamily="2" charset="0"/>
                  </a:rPr>
                  <a:t>columns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going</a:t>
                </a:r>
                <a:r>
                  <a:rPr lang="it-IT" b="1" noProof="0" dirty="0">
                    <a:latin typeface="SF Pro Display" pitchFamily="2" charset="0"/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acc>
                  </m:oMath>
                </a14:m>
                <a:r>
                  <a:rPr lang="it-IT" b="1" noProof="0" dirty="0">
                    <a:latin typeface="SF Pro Display" pitchFamily="2" charset="0"/>
                  </a:rPr>
                  <a:t>+1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acc>
                    <m:r>
                      <a:rPr lang="it-IT" b="1" kern="100" noProof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it-IT" b="1" i="1" kern="100" noProof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𝐫</m:t>
                    </m:r>
                  </m:oMath>
                </a14:m>
                <a:r>
                  <a:rPr lang="it-IT" b="1" noProof="0" dirty="0">
                    <a:latin typeface="SF Pro Display" pitchFamily="2" charset="0"/>
                  </a:rPr>
                  <a:t> , </a:t>
                </a:r>
                <a:r>
                  <a:rPr lang="it-IT" b="1" noProof="0" dirty="0" err="1">
                    <a:latin typeface="SF Pro Display" pitchFamily="2" charset="0"/>
                  </a:rPr>
                  <a:t>while</a:t>
                </a:r>
                <a:r>
                  <a:rPr lang="it-IT" b="1" noProof="0" dirty="0">
                    <a:latin typeface="SF Pro Display" pitchFamily="2" charset="0"/>
                  </a:rPr>
                  <a:t> K </a:t>
                </a:r>
                <a:r>
                  <a:rPr lang="it-IT" b="1" noProof="0" dirty="0" err="1">
                    <a:latin typeface="SF Pro Display" pitchFamily="2" charset="0"/>
                  </a:rPr>
                  <a:t>goes</a:t>
                </a:r>
                <a:r>
                  <a:rPr lang="it-IT" b="1" noProof="0" dirty="0">
                    <a:latin typeface="SF Pro Display" pitchFamily="2" charset="0"/>
                  </a:rPr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b="1" i="1" kern="100" noProof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acc>
                    <m:r>
                      <a:rPr lang="it-IT" b="1" kern="100" noProof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it-IT" b="1" i="1" kern="100" noProof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𝐫</m:t>
                    </m:r>
                    <m:r>
                      <a:rPr lang="it-IT" b="1" kern="100" noProof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it-IT" b="1" i="1" kern="100" noProof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it-IT" b="1" noProof="0" dirty="0">
                    <a:latin typeface="SF Pro Display" pitchFamily="2" charset="0"/>
                  </a:rPr>
                  <a:t> to end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296592-E67B-A628-1AAE-A81888B9D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4" y="4322108"/>
                <a:ext cx="10699750" cy="646331"/>
              </a:xfrm>
              <a:prstGeom prst="rect">
                <a:avLst/>
              </a:prstGeom>
              <a:blipFill>
                <a:blip r:embed="rId5"/>
                <a:stretch>
                  <a:fillRect l="-474" t="-3846" b="-9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A3BEFDC-E3C1-13A3-6F6C-4D90BF364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226" y="1563914"/>
            <a:ext cx="2701546" cy="532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14F8E6-9A33-7B3C-68FD-1CB6FDCED0D0}"/>
                  </a:ext>
                </a:extLst>
              </p:cNvPr>
              <p:cNvSpPr txBox="1"/>
              <p:nvPr/>
            </p:nvSpPr>
            <p:spPr>
              <a:xfrm>
                <a:off x="746124" y="2201870"/>
                <a:ext cx="10699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 err="1">
                    <a:latin typeface="SF Pro Display" pitchFamily="2" charset="0"/>
                  </a:rPr>
                  <a:t>Then</a:t>
                </a:r>
                <a:r>
                  <a:rPr lang="it-IT" noProof="0">
                    <a:latin typeface="SF Pro Display" pitchFamily="2" charset="0"/>
                  </a:rPr>
                  <a:t>, from the following </a:t>
                </a:r>
                <a:r>
                  <a:rPr lang="it-IT" noProof="0" err="1">
                    <a:latin typeface="SF Pro Display" pitchFamily="2" charset="0"/>
                  </a:rPr>
                  <a:t>expression</a:t>
                </a:r>
                <a:r>
                  <a:rPr lang="it-IT" noProof="0">
                    <a:latin typeface="SF Pro Display" pitchFamily="2" charset="0"/>
                  </a:rPr>
                  <a:t>, a LS </a:t>
                </a:r>
                <a:r>
                  <a:rPr lang="it-IT" noProof="0" err="1">
                    <a:latin typeface="SF Pro Display" pitchFamily="2" charset="0"/>
                  </a:rPr>
                  <a:t>problem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:r>
                  <a:rPr lang="it-IT" noProof="0" err="1">
                    <a:latin typeface="SF Pro Display" pitchFamily="2" charset="0"/>
                  </a:rPr>
                  <a:t>is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:r>
                  <a:rPr lang="it-IT" noProof="0" err="1">
                    <a:latin typeface="SF Pro Display" pitchFamily="2" charset="0"/>
                  </a:rPr>
                  <a:t>built</a:t>
                </a:r>
                <a:r>
                  <a:rPr lang="it-IT" noProof="0">
                    <a:latin typeface="SF Pro Display" pitchFamily="2" charset="0"/>
                  </a:rPr>
                  <a:t> by </a:t>
                </a:r>
                <a:r>
                  <a:rPr lang="it-IT" noProof="0" err="1">
                    <a:latin typeface="SF Pro Display" pitchFamily="2" charset="0"/>
                  </a:rPr>
                  <a:t>substituting</a:t>
                </a:r>
                <a:r>
                  <a:rPr lang="it-IT" noProof="0">
                    <a:latin typeface="SF Pro Display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noProof="0">
                    <a:latin typeface="SF Pro Display" pitchFamily="2" charset="0"/>
                  </a:rPr>
                  <a:t>: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14F8E6-9A33-7B3C-68FD-1CB6FDCE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4" y="2201870"/>
                <a:ext cx="10699750" cy="369332"/>
              </a:xfrm>
              <a:prstGeom prst="rect">
                <a:avLst/>
              </a:prstGeom>
              <a:blipFill>
                <a:blip r:embed="rId7"/>
                <a:stretch>
                  <a:fillRect l="-474" t="-6667" b="-2333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2D24216-F581-CF45-CD06-FF6AB2E77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705" y="3387129"/>
            <a:ext cx="3644076" cy="619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3D62727-B0A8-47FA-9D78-CBFE6BF73BE7}"/>
              </a:ext>
            </a:extLst>
          </p:cNvPr>
          <p:cNvSpPr/>
          <p:nvPr/>
        </p:nvSpPr>
        <p:spPr>
          <a:xfrm>
            <a:off x="4829998" y="3152067"/>
            <a:ext cx="822876" cy="29791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846AF3-0BEC-7A36-D5DF-128F711E4421}"/>
              </a:ext>
            </a:extLst>
          </p:cNvPr>
          <p:cNvSpPr/>
          <p:nvPr/>
        </p:nvSpPr>
        <p:spPr>
          <a:xfrm>
            <a:off x="9122365" y="2815516"/>
            <a:ext cx="1938133" cy="9744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7AA59A-21F5-E365-CFA8-D951F5DB91BC}"/>
              </a:ext>
            </a:extLst>
          </p:cNvPr>
          <p:cNvSpPr/>
          <p:nvPr/>
        </p:nvSpPr>
        <p:spPr>
          <a:xfrm>
            <a:off x="7983391" y="2965011"/>
            <a:ext cx="1049097" cy="718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EC4A2-5923-E3F6-3578-2D0E17179AFA}"/>
              </a:ext>
            </a:extLst>
          </p:cNvPr>
          <p:cNvSpPr txBox="1"/>
          <p:nvPr/>
        </p:nvSpPr>
        <p:spPr>
          <a:xfrm>
            <a:off x="8878581" y="3922932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 err="1">
                <a:solidFill>
                  <a:srgbClr val="00B050"/>
                </a:solidFill>
                <a:latin typeface="SF Pro Display" pitchFamily="2" charset="0"/>
              </a:rPr>
              <a:t>Known</a:t>
            </a:r>
            <a:endParaRPr lang="it-IT" noProof="0">
              <a:solidFill>
                <a:srgbClr val="00B050"/>
              </a:solidFill>
              <a:latin typeface="SF Pro Display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7FF2AE-0BC3-C33A-F055-B7582EEEE70A}"/>
              </a:ext>
            </a:extLst>
          </p:cNvPr>
          <p:cNvSpPr txBox="1"/>
          <p:nvPr/>
        </p:nvSpPr>
        <p:spPr>
          <a:xfrm>
            <a:off x="7343477" y="3931184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 err="1">
                <a:solidFill>
                  <a:srgbClr val="FF0000"/>
                </a:solidFill>
                <a:latin typeface="SF Pro Display" pitchFamily="2" charset="0"/>
              </a:rPr>
              <a:t>Unknown</a:t>
            </a:r>
            <a:endParaRPr lang="it-IT" noProof="0">
              <a:solidFill>
                <a:srgbClr val="FF0000"/>
              </a:solidFill>
              <a:latin typeface="SF Pro Display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3CA3091-B4BD-EFC5-AE7B-18A18CE123B0}"/>
              </a:ext>
            </a:extLst>
          </p:cNvPr>
          <p:cNvSpPr/>
          <p:nvPr/>
        </p:nvSpPr>
        <p:spPr>
          <a:xfrm>
            <a:off x="5900091" y="2997356"/>
            <a:ext cx="1923901" cy="67418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C57A03-4FA7-178B-DEE8-10E3B604180A}"/>
              </a:ext>
            </a:extLst>
          </p:cNvPr>
          <p:cNvSpPr txBox="1"/>
          <p:nvPr/>
        </p:nvSpPr>
        <p:spPr>
          <a:xfrm>
            <a:off x="5639619" y="3930857"/>
            <a:ext cx="242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 err="1">
                <a:solidFill>
                  <a:srgbClr val="00B050"/>
                </a:solidFill>
                <a:latin typeface="SF Pro Display" pitchFamily="2" charset="0"/>
              </a:rPr>
              <a:t>Known</a:t>
            </a:r>
            <a:endParaRPr lang="it-IT" noProof="0">
              <a:solidFill>
                <a:srgbClr val="00B050"/>
              </a:solidFill>
              <a:latin typeface="SF Pro Display" pitchFamily="2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1D7C9AE-C456-2AB1-F0F9-805FE0A8B1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349" y="5029900"/>
            <a:ext cx="2681610" cy="1112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1C81893-6060-CB74-036A-80EFB3986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82" t="-1167" r="2499" b="45405"/>
          <a:stretch>
            <a:fillRect/>
          </a:stretch>
        </p:blipFill>
        <p:spPr>
          <a:xfrm>
            <a:off x="938705" y="2647071"/>
            <a:ext cx="3644076" cy="5746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822341F8-31FF-550B-55F9-BE5153B671FD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63896BE8-111A-47F6-3255-C9BFE2A2BBD8}"/>
              </a:ext>
            </a:extLst>
          </p:cNvPr>
          <p:cNvSpPr/>
          <p:nvPr/>
        </p:nvSpPr>
        <p:spPr>
          <a:xfrm>
            <a:off x="4147239" y="6375454"/>
            <a:ext cx="4229505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2C9030-F172-445C-0DFE-6B9272785435}"/>
              </a:ext>
            </a:extLst>
          </p:cNvPr>
          <p:cNvSpPr txBox="1"/>
          <p:nvPr/>
        </p:nvSpPr>
        <p:spPr>
          <a:xfrm>
            <a:off x="4260849" y="6384315"/>
            <a:ext cx="5681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T2.1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Implementing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the PBSID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E60E5B-13B6-9B83-5F66-075FD9F217E4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PBSID </a:t>
            </a:r>
            <a:r>
              <a:rPr lang="it-IT" sz="2800" b="1" noProof="0" dirty="0" err="1">
                <a:latin typeface="SF Pro Display" pitchFamily="2" charset="0"/>
              </a:rPr>
              <a:t>Implementation</a:t>
            </a:r>
            <a:r>
              <a:rPr lang="it-IT" sz="2800" b="1" noProof="0" dirty="0">
                <a:latin typeface="SF Pro Display" pitchFamily="2" charset="0"/>
              </a:rPr>
              <a:t>: A, B, K </a:t>
            </a:r>
            <a:r>
              <a:rPr lang="it-IT" sz="2800" b="1" noProof="0" dirty="0" err="1">
                <a:latin typeface="SF Pro Display" pitchFamily="2" charset="0"/>
              </a:rPr>
              <a:t>Estimation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26953-24DE-D74F-AB44-9303CEEE66AE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219231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718B-6943-A7C4-2390-24DBE0E2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EAA7A4-BE95-C3F2-7734-E927392836B4}"/>
              </a:ext>
            </a:extLst>
          </p:cNvPr>
          <p:cNvSpPr txBox="1"/>
          <p:nvPr/>
        </p:nvSpPr>
        <p:spPr>
          <a:xfrm>
            <a:off x="746125" y="1089499"/>
            <a:ext cx="10699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latin typeface="SF Pro Display" pitchFamily="2" charset="0"/>
              </a:rPr>
              <a:t>The PBSID just </a:t>
            </a:r>
            <a:r>
              <a:rPr lang="it-IT" noProof="0" err="1">
                <a:latin typeface="SF Pro Display" pitchFamily="2" charset="0"/>
              </a:rPr>
              <a:t>provide</a:t>
            </a:r>
            <a:r>
              <a:rPr lang="it-IT" noProof="0">
                <a:latin typeface="SF Pro Display" pitchFamily="2" charset="0"/>
              </a:rPr>
              <a:t> one </a:t>
            </a:r>
            <a:r>
              <a:rPr lang="it-IT" noProof="0" err="1">
                <a:latin typeface="SF Pro Display" pitchFamily="2" charset="0"/>
              </a:rPr>
              <a:t>possible</a:t>
            </a:r>
            <a:r>
              <a:rPr lang="it-IT" noProof="0">
                <a:latin typeface="SF Pro Display" pitchFamily="2" charset="0"/>
              </a:rPr>
              <a:t> model </a:t>
            </a:r>
            <a:r>
              <a:rPr lang="it-IT" noProof="0" err="1">
                <a:latin typeface="SF Pro Display" pitchFamily="2" charset="0"/>
              </a:rPr>
              <a:t>which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fits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well</a:t>
            </a:r>
            <a:r>
              <a:rPr lang="it-IT" noProof="0">
                <a:latin typeface="SF Pro Display" pitchFamily="2" charset="0"/>
              </a:rPr>
              <a:t> the output data; </a:t>
            </a:r>
            <a:r>
              <a:rPr lang="it-IT" noProof="0" err="1">
                <a:latin typeface="SF Pro Display" pitchFamily="2" charset="0"/>
              </a:rPr>
              <a:t>it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doesn’t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hold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any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physical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meaning</a:t>
            </a:r>
            <a:endParaRPr lang="it-IT" noProof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err="1">
                <a:latin typeface="SF Pro Display" pitchFamily="2" charset="0"/>
              </a:rPr>
              <a:t>Structuring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aligns</a:t>
            </a:r>
            <a:r>
              <a:rPr lang="it-IT" noProof="0">
                <a:latin typeface="SF Pro Display" pitchFamily="2" charset="0"/>
              </a:rPr>
              <a:t> the </a:t>
            </a:r>
            <a:r>
              <a:rPr lang="it-IT" noProof="0" err="1">
                <a:latin typeface="SF Pro Display" pitchFamily="2" charset="0"/>
              </a:rPr>
              <a:t>identified</a:t>
            </a:r>
            <a:r>
              <a:rPr lang="it-IT" noProof="0">
                <a:latin typeface="SF Pro Display" pitchFamily="2" charset="0"/>
              </a:rPr>
              <a:t> black-box model with a </a:t>
            </a:r>
            <a:r>
              <a:rPr lang="it-IT" noProof="0" err="1">
                <a:latin typeface="SF Pro Display" pitchFamily="2" charset="0"/>
              </a:rPr>
              <a:t>grey</a:t>
            </a:r>
            <a:r>
              <a:rPr lang="it-IT" noProof="0">
                <a:latin typeface="SF Pro Display" pitchFamily="2" charset="0"/>
              </a:rPr>
              <a:t>-box model </a:t>
            </a:r>
            <a:r>
              <a:rPr lang="it-IT" noProof="0" err="1">
                <a:latin typeface="SF Pro Display" pitchFamily="2" charset="0"/>
              </a:rPr>
              <a:t>structure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using</a:t>
            </a:r>
            <a:r>
              <a:rPr lang="it-IT" noProof="0">
                <a:latin typeface="SF Pro Display" pitchFamily="2" charset="0"/>
              </a:rPr>
              <a:t> frequency domain data</a:t>
            </a: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E729F2F2-C0D4-F40A-F71C-D29EA3374B13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52914EAC-4CC4-EBCB-574E-F51FC532F54C}"/>
              </a:ext>
            </a:extLst>
          </p:cNvPr>
          <p:cNvSpPr/>
          <p:nvPr/>
        </p:nvSpPr>
        <p:spPr>
          <a:xfrm>
            <a:off x="4147239" y="6375454"/>
            <a:ext cx="4639409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6478D2-E6BD-7515-A71E-35490A0D522B}"/>
              </a:ext>
            </a:extLst>
          </p:cNvPr>
          <p:cNvSpPr txBox="1"/>
          <p:nvPr/>
        </p:nvSpPr>
        <p:spPr>
          <a:xfrm>
            <a:off x="4260849" y="6384315"/>
            <a:ext cx="5681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</a:t>
            </a:r>
            <a:r>
              <a:rPr lang="it-IT" sz="1600" noProof="0">
                <a:solidFill>
                  <a:srgbClr val="000000"/>
                </a:solidFill>
                <a:latin typeface="SF Pro Display" pitchFamily="2" charset="0"/>
              </a:rPr>
              <a:t>1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Implementing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the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structuring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method</a:t>
            </a:r>
            <a:endParaRPr kumimoji="0" lang="it-IT" sz="160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Display" pitchFamily="2" charset="0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28C77E-4D2E-667D-1DCB-B57F7D129BD7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 err="1">
                <a:latin typeface="SF Pro Display" pitchFamily="2" charset="0"/>
              </a:rPr>
              <a:t>Structuring</a:t>
            </a:r>
            <a:r>
              <a:rPr lang="it-IT" sz="2800" b="1" noProof="0" dirty="0">
                <a:latin typeface="SF Pro Display" pitchFamily="2" charset="0"/>
              </a:rPr>
              <a:t> </a:t>
            </a:r>
            <a:r>
              <a:rPr lang="it-IT" sz="2800" b="1" noProof="0" dirty="0" err="1">
                <a:latin typeface="SF Pro Display" pitchFamily="2" charset="0"/>
              </a:rPr>
              <a:t>Implementation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498779-CD03-6DA5-0564-328E4151C926}"/>
              </a:ext>
            </a:extLst>
          </p:cNvPr>
          <p:cNvSpPr/>
          <p:nvPr/>
        </p:nvSpPr>
        <p:spPr>
          <a:xfrm>
            <a:off x="1006738" y="2445337"/>
            <a:ext cx="2225675" cy="654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noProof="0" err="1">
                <a:solidFill>
                  <a:schemeClr val="tx1"/>
                </a:solidFill>
                <a:latin typeface="SF Pro Display" pitchFamily="2" charset="0"/>
              </a:rPr>
              <a:t>Convert</a:t>
            </a:r>
            <a:r>
              <a:rPr lang="it-IT" sz="1400" noProof="0">
                <a:solidFill>
                  <a:schemeClr val="tx1"/>
                </a:solidFill>
                <a:latin typeface="SF Pro Display" pitchFamily="2" charset="0"/>
              </a:rPr>
              <a:t> black box mode </a:t>
            </a:r>
            <a:r>
              <a:rPr lang="it-IT" sz="1400" noProof="0" err="1">
                <a:solidFill>
                  <a:schemeClr val="tx1"/>
                </a:solidFill>
                <a:latin typeface="SF Pro Display" pitchFamily="2" charset="0"/>
              </a:rPr>
              <a:t>into</a:t>
            </a:r>
            <a:r>
              <a:rPr lang="it-IT" sz="1400" noProof="0">
                <a:solidFill>
                  <a:schemeClr val="tx1"/>
                </a:solidFill>
                <a:latin typeface="SF Pro Display" pitchFamily="2" charset="0"/>
              </a:rPr>
              <a:t> frequency domain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19A181E-0862-3B3B-49B7-85C868561F03}"/>
              </a:ext>
            </a:extLst>
          </p:cNvPr>
          <p:cNvSpPr/>
          <p:nvPr/>
        </p:nvSpPr>
        <p:spPr>
          <a:xfrm>
            <a:off x="940063" y="3665037"/>
            <a:ext cx="2292350" cy="654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noProof="0">
                <a:solidFill>
                  <a:schemeClr val="tx1"/>
                </a:solidFill>
                <a:latin typeface="SF Pro Display" pitchFamily="2" charset="0"/>
              </a:rPr>
              <a:t>Create a </a:t>
            </a:r>
            <a:r>
              <a:rPr lang="it-IT" sz="1400" noProof="0" err="1">
                <a:solidFill>
                  <a:schemeClr val="tx1"/>
                </a:solidFill>
                <a:latin typeface="SF Pro Display" pitchFamily="2" charset="0"/>
              </a:rPr>
              <a:t>grey</a:t>
            </a:r>
            <a:r>
              <a:rPr lang="it-IT" sz="1400" noProof="0">
                <a:solidFill>
                  <a:schemeClr val="tx1"/>
                </a:solidFill>
                <a:latin typeface="SF Pro Display" pitchFamily="2" charset="0"/>
              </a:rPr>
              <a:t>-box model </a:t>
            </a:r>
            <a:r>
              <a:rPr lang="it-IT" sz="1400" noProof="0" err="1">
                <a:solidFill>
                  <a:schemeClr val="tx1"/>
                </a:solidFill>
                <a:latin typeface="SF Pro Display" pitchFamily="2" charset="0"/>
              </a:rPr>
              <a:t>based</a:t>
            </a:r>
            <a:r>
              <a:rPr lang="it-IT" sz="1400" noProof="0">
                <a:solidFill>
                  <a:schemeClr val="tx1"/>
                </a:solidFill>
                <a:latin typeface="SF Pro Display" pitchFamily="2" charset="0"/>
              </a:rPr>
              <a:t> on the </a:t>
            </a:r>
            <a:r>
              <a:rPr lang="it-IT" sz="1400" noProof="0" err="1">
                <a:solidFill>
                  <a:schemeClr val="tx1"/>
                </a:solidFill>
                <a:latin typeface="SF Pro Display" pitchFamily="2" charset="0"/>
              </a:rPr>
              <a:t>actual</a:t>
            </a:r>
            <a:r>
              <a:rPr lang="it-IT" sz="1400" noProof="0">
                <a:solidFill>
                  <a:schemeClr val="tx1"/>
                </a:solidFill>
                <a:latin typeface="SF Pro Display" pitchFamily="2" charset="0"/>
              </a:rPr>
              <a:t> system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FD6823-7837-C864-9983-FE46BD76BD38}"/>
              </a:ext>
            </a:extLst>
          </p:cNvPr>
          <p:cNvSpPr/>
          <p:nvPr/>
        </p:nvSpPr>
        <p:spPr>
          <a:xfrm>
            <a:off x="940063" y="4884737"/>
            <a:ext cx="2292350" cy="654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noProof="0">
                <a:solidFill>
                  <a:schemeClr val="tx1"/>
                </a:solidFill>
                <a:latin typeface="SF Pro Display" pitchFamily="2" charset="0"/>
              </a:rPr>
              <a:t>Estimate </a:t>
            </a:r>
            <a:r>
              <a:rPr lang="it-IT" sz="1400" noProof="0" err="1">
                <a:solidFill>
                  <a:schemeClr val="tx1"/>
                </a:solidFill>
                <a:latin typeface="SF Pro Display" pitchFamily="2" charset="0"/>
              </a:rPr>
              <a:t>grey</a:t>
            </a:r>
            <a:r>
              <a:rPr lang="it-IT" sz="1400" noProof="0">
                <a:solidFill>
                  <a:schemeClr val="tx1"/>
                </a:solidFill>
                <a:latin typeface="SF Pro Display" pitchFamily="2" charset="0"/>
              </a:rPr>
              <a:t>-box </a:t>
            </a:r>
            <a:r>
              <a:rPr lang="it-IT" sz="1400" noProof="0" err="1">
                <a:solidFill>
                  <a:schemeClr val="tx1"/>
                </a:solidFill>
                <a:latin typeface="SF Pro Display" pitchFamily="2" charset="0"/>
              </a:rPr>
              <a:t>parameters</a:t>
            </a:r>
            <a:r>
              <a:rPr lang="it-IT" sz="1400" noProof="0">
                <a:solidFill>
                  <a:schemeClr val="tx1"/>
                </a:solidFill>
                <a:latin typeface="SF Pro Display" pitchFamily="2" charset="0"/>
              </a:rPr>
              <a:t>, </a:t>
            </a:r>
            <a:r>
              <a:rPr lang="it-IT" sz="1400" noProof="0" err="1">
                <a:solidFill>
                  <a:schemeClr val="tx1"/>
                </a:solidFill>
                <a:latin typeface="SF Pro Display" pitchFamily="2" charset="0"/>
              </a:rPr>
              <a:t>using</a:t>
            </a:r>
            <a:r>
              <a:rPr lang="it-IT" sz="1400" noProof="0">
                <a:solidFill>
                  <a:schemeClr val="tx1"/>
                </a:solidFill>
                <a:latin typeface="SF Pro Display" pitchFamily="2" charset="0"/>
              </a:rPr>
              <a:t> </a:t>
            </a:r>
            <a:r>
              <a:rPr lang="it-IT" sz="1400" noProof="0" err="1">
                <a:solidFill>
                  <a:schemeClr val="tx1"/>
                </a:solidFill>
                <a:latin typeface="SF Pro Display" pitchFamily="2" charset="0"/>
              </a:rPr>
              <a:t>greyest</a:t>
            </a:r>
            <a:endParaRPr lang="it-IT" sz="1400" noProof="0">
              <a:solidFill>
                <a:schemeClr val="tx1"/>
              </a:solidFill>
              <a:latin typeface="SF Pro Display" pitchFamily="2" charset="0"/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C5F987E-D262-1585-F1CA-C8802FB52F84}"/>
              </a:ext>
            </a:extLst>
          </p:cNvPr>
          <p:cNvSpPr/>
          <p:nvPr/>
        </p:nvSpPr>
        <p:spPr>
          <a:xfrm>
            <a:off x="2019563" y="3190375"/>
            <a:ext cx="177800" cy="42386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1D48B7A-7063-9250-2CEC-6B52B7A7238A}"/>
              </a:ext>
            </a:extLst>
          </p:cNvPr>
          <p:cNvSpPr/>
          <p:nvPr/>
        </p:nvSpPr>
        <p:spPr>
          <a:xfrm>
            <a:off x="2019563" y="4369886"/>
            <a:ext cx="177800" cy="42386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7DA4755-9C3C-6A25-4FEC-C5780C8D706E}"/>
              </a:ext>
            </a:extLst>
          </p:cNvPr>
          <p:cNvSpPr/>
          <p:nvPr/>
        </p:nvSpPr>
        <p:spPr>
          <a:xfrm rot="17672550">
            <a:off x="3642454" y="2577749"/>
            <a:ext cx="235500" cy="738718"/>
          </a:xfrm>
          <a:prstGeom prst="down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6811DCB3-1C85-516A-1CCE-65279DBE551B}"/>
              </a:ext>
            </a:extLst>
          </p:cNvPr>
          <p:cNvSpPr/>
          <p:nvPr/>
        </p:nvSpPr>
        <p:spPr>
          <a:xfrm rot="14224510">
            <a:off x="3655454" y="3421257"/>
            <a:ext cx="235500" cy="738718"/>
          </a:xfrm>
          <a:prstGeom prst="down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335EB1-C06E-B257-C832-BFD6EF4C49E1}"/>
              </a:ext>
            </a:extLst>
          </p:cNvPr>
          <p:cNvSpPr txBox="1"/>
          <p:nvPr/>
        </p:nvSpPr>
        <p:spPr>
          <a:xfrm>
            <a:off x="8300068" y="2906314"/>
            <a:ext cx="3231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noProof="0" dirty="0" err="1">
                <a:latin typeface="SF Pro Display" pitchFamily="2" charset="0"/>
              </a:rPr>
              <a:t>freq_vec</a:t>
            </a:r>
            <a:r>
              <a:rPr lang="it-IT" b="1" noProof="0" dirty="0">
                <a:latin typeface="SF Pro Display" pitchFamily="2" charset="0"/>
              </a:rPr>
              <a:t> </a:t>
            </a:r>
            <a:r>
              <a:rPr lang="it-IT" b="1" noProof="0" dirty="0" err="1">
                <a:latin typeface="SF Pro Display" pitchFamily="2" charset="0"/>
              </a:rPr>
              <a:t>is</a:t>
            </a:r>
            <a:r>
              <a:rPr lang="it-IT" b="1" noProof="0" dirty="0">
                <a:latin typeface="SF Pro Display" pitchFamily="2" charset="0"/>
              </a:rPr>
              <a:t> the range of frequency in </a:t>
            </a:r>
            <a:r>
              <a:rPr lang="it-IT" b="1" noProof="0" dirty="0" err="1">
                <a:latin typeface="SF Pro Display" pitchFamily="2" charset="0"/>
              </a:rPr>
              <a:t>which</a:t>
            </a:r>
            <a:r>
              <a:rPr lang="it-IT" b="1" noProof="0" dirty="0">
                <a:latin typeface="SF Pro Display" pitchFamily="2" charset="0"/>
              </a:rPr>
              <a:t> the fitting </a:t>
            </a:r>
            <a:r>
              <a:rPr lang="it-IT" b="1" noProof="0" dirty="0" err="1">
                <a:latin typeface="SF Pro Display" pitchFamily="2" charset="0"/>
              </a:rPr>
              <a:t>is</a:t>
            </a:r>
            <a:r>
              <a:rPr lang="it-IT" b="1" noProof="0" dirty="0">
                <a:latin typeface="SF Pro Display" pitchFamily="2" charset="0"/>
              </a:rPr>
              <a:t> </a:t>
            </a:r>
            <a:r>
              <a:rPr lang="it-IT" b="1" noProof="0" dirty="0" err="1">
                <a:latin typeface="SF Pro Display" pitchFamily="2" charset="0"/>
              </a:rPr>
              <a:t>evaluated</a:t>
            </a:r>
            <a:endParaRPr lang="it-IT" b="1" noProof="0" dirty="0">
              <a:latin typeface="SF Pro Display" pitchFamily="2" charset="0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EF2811F-925C-5FA0-B1AC-FA5B4BD911ED}"/>
              </a:ext>
            </a:extLst>
          </p:cNvPr>
          <p:cNvSpPr/>
          <p:nvPr/>
        </p:nvSpPr>
        <p:spPr>
          <a:xfrm rot="16200000">
            <a:off x="3773740" y="4842403"/>
            <a:ext cx="235500" cy="738718"/>
          </a:xfrm>
          <a:prstGeom prst="down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849009-15A2-238E-B3CA-02C74510B57F}"/>
              </a:ext>
            </a:extLst>
          </p:cNvPr>
          <p:cNvSpPr txBox="1"/>
          <p:nvPr/>
        </p:nvSpPr>
        <p:spPr>
          <a:xfrm>
            <a:off x="4314490" y="4883348"/>
            <a:ext cx="713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err="1">
                <a:latin typeface="SF Pro Display" pitchFamily="2" charset="0"/>
              </a:rPr>
              <a:t>Huge</a:t>
            </a:r>
            <a:r>
              <a:rPr lang="it-IT" noProof="0">
                <a:latin typeface="SF Pro Display" pitchFamily="2" charset="0"/>
              </a:rPr>
              <a:t> dependance on the </a:t>
            </a:r>
            <a:r>
              <a:rPr lang="it-IT" noProof="0" err="1">
                <a:latin typeface="SF Pro Display" pitchFamily="2" charset="0"/>
              </a:rPr>
              <a:t>f</a:t>
            </a:r>
            <a:r>
              <a:rPr lang="it-IT" noProof="0">
                <a:latin typeface="SF Pro Display" pitchFamily="2" charset="0"/>
              </a:rPr>
              <a:t>, </a:t>
            </a:r>
            <a:r>
              <a:rPr lang="it-IT" noProof="0" err="1">
                <a:latin typeface="SF Pro Display" pitchFamily="2" charset="0"/>
              </a:rPr>
              <a:t>p</a:t>
            </a:r>
            <a:r>
              <a:rPr lang="it-IT" noProof="0">
                <a:latin typeface="SF Pro Display" pitchFamily="2" charset="0"/>
              </a:rPr>
              <a:t>, </a:t>
            </a:r>
            <a:r>
              <a:rPr lang="it-IT" noProof="0" err="1">
                <a:latin typeface="SF Pro Display" pitchFamily="2" charset="0"/>
              </a:rPr>
              <a:t>n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values</a:t>
            </a:r>
            <a:endParaRPr lang="it-IT" noProof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err="1">
                <a:latin typeface="SF Pro Display" pitchFamily="2" charset="0"/>
              </a:rPr>
              <a:t>Very</a:t>
            </a:r>
            <a:r>
              <a:rPr lang="it-IT" noProof="0">
                <a:latin typeface="SF Pro Display" pitchFamily="2" charset="0"/>
              </a:rPr>
              <a:t> sensitive on the </a:t>
            </a:r>
            <a:r>
              <a:rPr lang="it-IT" noProof="0" err="1">
                <a:latin typeface="SF Pro Display" pitchFamily="2" charset="0"/>
              </a:rPr>
              <a:t>initial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guess</a:t>
            </a:r>
            <a:r>
              <a:rPr lang="it-IT" noProof="0">
                <a:latin typeface="SF Pro Display" pitchFamily="2" charset="0"/>
              </a:rPr>
              <a:t> for the </a:t>
            </a:r>
            <a:r>
              <a:rPr lang="it-IT" noProof="0" err="1">
                <a:latin typeface="SF Pro Display" pitchFamily="2" charset="0"/>
              </a:rPr>
              <a:t>parameters</a:t>
            </a:r>
            <a:endParaRPr lang="it-IT" noProof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72FAC5-15E2-2CF5-26F9-E8CB9471A77A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C085008-DD7B-C654-0179-285E9772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13" y="2424846"/>
            <a:ext cx="3983094" cy="1886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6768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B9F31-AA85-3CC8-6F30-7BF0861C7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A38CC0-7DFC-D3F4-C060-195954DB0C7A}"/>
              </a:ext>
            </a:extLst>
          </p:cNvPr>
          <p:cNvSpPr txBox="1"/>
          <p:nvPr/>
        </p:nvSpPr>
        <p:spPr>
          <a:xfrm>
            <a:off x="746125" y="1089499"/>
            <a:ext cx="10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noProof="0">
              <a:latin typeface="SF Pro Display" pitchFamily="2" charset="0"/>
            </a:endParaRP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23B4737A-F507-18A5-4093-6F886624A41B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29770138-8EF0-29BC-6AA6-073F14DDFCE8}"/>
              </a:ext>
            </a:extLst>
          </p:cNvPr>
          <p:cNvSpPr/>
          <p:nvPr/>
        </p:nvSpPr>
        <p:spPr>
          <a:xfrm>
            <a:off x="4147240" y="6375454"/>
            <a:ext cx="4786554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2154F3-E2BF-B087-8C7E-8CED5D318C8E}"/>
              </a:ext>
            </a:extLst>
          </p:cNvPr>
          <p:cNvSpPr txBox="1"/>
          <p:nvPr/>
        </p:nvSpPr>
        <p:spPr>
          <a:xfrm>
            <a:off x="4260849" y="6384315"/>
            <a:ext cx="5681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</a:t>
            </a:r>
            <a:r>
              <a:rPr lang="it-IT" sz="1600" noProof="0">
                <a:solidFill>
                  <a:srgbClr val="000000"/>
                </a:solidFill>
                <a:latin typeface="SF Pro Display" pitchFamily="2" charset="0"/>
              </a:rPr>
              <a:t>2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– Simple First Order System Experiment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A268CF-4FFE-258E-E53A-1C60CD47EBB8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Simple First Order System Experiment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28283-42E1-BBD1-D6CE-C6D8B6B871BA}"/>
              </a:ext>
            </a:extLst>
          </p:cNvPr>
          <p:cNvSpPr txBox="1"/>
          <p:nvPr/>
        </p:nvSpPr>
        <p:spPr>
          <a:xfrm>
            <a:off x="746125" y="1089499"/>
            <a:ext cx="10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err="1">
                <a:latin typeface="SF Pro Display" pitchFamily="2" charset="0"/>
              </a:rPr>
              <a:t>Validation</a:t>
            </a:r>
            <a:r>
              <a:rPr lang="it-IT" noProof="0">
                <a:latin typeface="SF Pro Display" pitchFamily="2" charset="0"/>
              </a:rPr>
              <a:t> of PBSID &amp; </a:t>
            </a:r>
            <a:r>
              <a:rPr lang="it-IT" noProof="0" err="1">
                <a:latin typeface="SF Pro Display" pitchFamily="2" charset="0"/>
              </a:rPr>
              <a:t>Structuring</a:t>
            </a:r>
            <a:r>
              <a:rPr lang="it-IT" noProof="0">
                <a:latin typeface="SF Pro Display" pitchFamily="2" charset="0"/>
              </a:rPr>
              <a:t> on a </a:t>
            </a:r>
            <a:r>
              <a:rPr lang="it-IT" noProof="0" err="1">
                <a:latin typeface="SF Pro Display" pitchFamily="2" charset="0"/>
              </a:rPr>
              <a:t>simple</a:t>
            </a:r>
            <a:r>
              <a:rPr lang="it-IT" noProof="0">
                <a:latin typeface="SF Pro Display" pitchFamily="2" charset="0"/>
              </a:rPr>
              <a:t> first </a:t>
            </a:r>
            <a:r>
              <a:rPr lang="it-IT" noProof="0" err="1">
                <a:latin typeface="SF Pro Display" pitchFamily="2" charset="0"/>
              </a:rPr>
              <a:t>order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thermal</a:t>
            </a:r>
            <a:r>
              <a:rPr lang="it-IT" noProof="0">
                <a:latin typeface="SF Pro Display" pitchFamily="2" charset="0"/>
              </a:rPr>
              <a:t>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A70701-7085-97C3-9AD3-C54763659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43" y="1558505"/>
            <a:ext cx="2419688" cy="12860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E4DF87-EAAC-21E7-1C3C-C3FB0D66F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994" y="1810952"/>
            <a:ext cx="3677163" cy="7811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1E14741C-4E63-1137-B576-A37966B18F1E}"/>
              </a:ext>
            </a:extLst>
          </p:cNvPr>
          <p:cNvSpPr/>
          <p:nvPr/>
        </p:nvSpPr>
        <p:spPr>
          <a:xfrm rot="16200000">
            <a:off x="5378363" y="677712"/>
            <a:ext cx="177800" cy="3268945"/>
          </a:xfrm>
          <a:prstGeom prst="down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7B7257-6880-CD91-E05C-121CD27BE00B}"/>
                  </a:ext>
                </a:extLst>
              </p:cNvPr>
              <p:cNvSpPr txBox="1"/>
              <p:nvPr/>
            </p:nvSpPr>
            <p:spPr>
              <a:xfrm>
                <a:off x="3562349" y="1558505"/>
                <a:ext cx="50482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noProof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it-IT" noProof="0">
                    <a:latin typeface="SF Pro Display" pitchFamily="2" charset="0"/>
                  </a:rPr>
                  <a:t>: Thermal Time Constant [</a:t>
                </a:r>
                <a:r>
                  <a:rPr lang="it-IT" noProof="0" err="1">
                    <a:latin typeface="SF Pro Display" pitchFamily="2" charset="0"/>
                  </a:rPr>
                  <a:t>s</a:t>
                </a:r>
                <a:r>
                  <a:rPr lang="it-IT" noProof="0">
                    <a:latin typeface="SF Pro Display" pitchFamily="2" charset="0"/>
                  </a:rPr>
                  <a:t>]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>
                    <a:latin typeface="SF Pro Display" pitchFamily="2" charset="0"/>
                  </a:rPr>
                  <a:t>K: Steady-State Gain [*C/input]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7B7257-6880-CD91-E05C-121CD27BE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349" y="1558505"/>
                <a:ext cx="5048250" cy="646331"/>
              </a:xfrm>
              <a:prstGeom prst="rect">
                <a:avLst/>
              </a:prstGeom>
              <a:blipFill>
                <a:blip r:embed="rId5"/>
                <a:stretch>
                  <a:fillRect l="-754" t="-3846" b="-13462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7D0B22-7FE1-92B5-F1EE-0C8ED09C9B0B}"/>
                  </a:ext>
                </a:extLst>
              </p:cNvPr>
              <p:cNvSpPr txBox="1"/>
              <p:nvPr/>
            </p:nvSpPr>
            <p:spPr>
              <a:xfrm>
                <a:off x="746125" y="2950285"/>
                <a:ext cx="10699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 err="1">
                    <a:latin typeface="SF Pro Display" pitchFamily="2" charset="0"/>
                  </a:rPr>
                  <a:t>Assuming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noProof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it-IT" noProof="0" dirty="0">
                    <a:latin typeface="SF Pro Display" pitchFamily="2" charset="0"/>
                  </a:rPr>
                  <a:t> = 1 &amp; K = 3                                                                                                     A = -1, B = 3, C = 1, D = 0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7D0B22-7FE1-92B5-F1EE-0C8ED09C9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5" y="2950285"/>
                <a:ext cx="10699750" cy="369332"/>
              </a:xfrm>
              <a:prstGeom prst="rect">
                <a:avLst/>
              </a:prstGeom>
              <a:blipFill>
                <a:blip r:embed="rId6"/>
                <a:stretch>
                  <a:fillRect l="-355" t="-6667" b="-23333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Down 22">
            <a:extLst>
              <a:ext uri="{FF2B5EF4-FFF2-40B4-BE49-F238E27FC236}">
                <a16:creationId xmlns:a16="http://schemas.microsoft.com/office/drawing/2014/main" id="{8254F002-76F2-87AF-7F45-87D20ED0C202}"/>
              </a:ext>
            </a:extLst>
          </p:cNvPr>
          <p:cNvSpPr/>
          <p:nvPr/>
        </p:nvSpPr>
        <p:spPr>
          <a:xfrm rot="16200000">
            <a:off x="5601774" y="921998"/>
            <a:ext cx="153497" cy="4415262"/>
          </a:xfrm>
          <a:prstGeom prst="down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34FEF4-386A-DB39-76A3-3C0580BB1E25}"/>
                  </a:ext>
                </a:extLst>
              </p:cNvPr>
              <p:cNvSpPr txBox="1"/>
              <p:nvPr/>
            </p:nvSpPr>
            <p:spPr>
              <a:xfrm>
                <a:off x="824593" y="3712115"/>
                <a:ext cx="642075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>
                    <a:latin typeface="SF Pro Display" pitchFamily="2" charset="0"/>
                  </a:rPr>
                  <a:t>The system </a:t>
                </a:r>
                <a:r>
                  <a:rPr lang="it-IT" noProof="0" dirty="0" err="1">
                    <a:latin typeface="SF Pro Display" pitchFamily="2" charset="0"/>
                  </a:rPr>
                  <a:t>is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excited</a:t>
                </a:r>
                <a:r>
                  <a:rPr lang="it-IT" noProof="0" dirty="0">
                    <a:latin typeface="SF Pro Display" pitchFamily="2" charset="0"/>
                  </a:rPr>
                  <a:t> with </a:t>
                </a:r>
                <a:r>
                  <a:rPr lang="it-IT" b="1" noProof="0" dirty="0">
                    <a:latin typeface="SF Pro Display" pitchFamily="2" charset="0"/>
                  </a:rPr>
                  <a:t>random input </a:t>
                </a:r>
                <a:r>
                  <a:rPr lang="it-IT" b="1" noProof="0" dirty="0" err="1">
                    <a:latin typeface="SF Pro Display" pitchFamily="2" charset="0"/>
                  </a:rPr>
                  <a:t>between</a:t>
                </a:r>
                <a:r>
                  <a:rPr lang="it-IT" b="1" noProof="0" dirty="0">
                    <a:latin typeface="SF Pro Display" pitchFamily="2" charset="0"/>
                  </a:rPr>
                  <a:t> 0 and 1</a:t>
                </a:r>
                <a:r>
                  <a:rPr lang="it-IT" noProof="0" dirty="0">
                    <a:latin typeface="SF Pro Display" pitchFamily="2" charset="0"/>
                  </a:rPr>
                  <a:t>, and a small </a:t>
                </a:r>
                <a:r>
                  <a:rPr lang="it-IT" noProof="0" dirty="0" err="1">
                    <a:latin typeface="SF Pro Display" pitchFamily="2" charset="0"/>
                  </a:rPr>
                  <a:t>noise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is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added</a:t>
                </a:r>
                <a:r>
                  <a:rPr lang="it-IT" noProof="0" dirty="0">
                    <a:latin typeface="SF Pro Display" pitchFamily="2" charset="0"/>
                  </a:rPr>
                  <a:t> to </a:t>
                </a:r>
                <a:r>
                  <a:rPr lang="it-IT" noProof="0" dirty="0" err="1">
                    <a:latin typeface="SF Pro Display" pitchFamily="2" charset="0"/>
                  </a:rPr>
                  <a:t>it</a:t>
                </a:r>
                <a:endParaRPr lang="it-IT" noProof="0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>
                    <a:latin typeface="SF Pro Display" pitchFamily="2" charset="0"/>
                  </a:rPr>
                  <a:t>The PBSID </a:t>
                </a:r>
                <a:r>
                  <a:rPr lang="it-IT" noProof="0" dirty="0" err="1">
                    <a:latin typeface="SF Pro Display" pitchFamily="2" charset="0"/>
                  </a:rPr>
                  <a:t>is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called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using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p</a:t>
                </a:r>
                <a:r>
                  <a:rPr lang="it-IT" noProof="0" dirty="0">
                    <a:latin typeface="SF Pro Display" pitchFamily="2" charset="0"/>
                  </a:rPr>
                  <a:t> = 20, </a:t>
                </a:r>
                <a:r>
                  <a:rPr lang="it-IT" noProof="0" dirty="0" err="1">
                    <a:latin typeface="SF Pro Display" pitchFamily="2" charset="0"/>
                  </a:rPr>
                  <a:t>f</a:t>
                </a:r>
                <a:r>
                  <a:rPr lang="it-IT" noProof="0" dirty="0">
                    <a:latin typeface="SF Pro Display" pitchFamily="2" charset="0"/>
                  </a:rPr>
                  <a:t> = 10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>
                    <a:latin typeface="SF Pro Display" pitchFamily="2" charset="0"/>
                  </a:rPr>
                  <a:t>The </a:t>
                </a:r>
                <a:r>
                  <a:rPr lang="it-IT" noProof="0" dirty="0" err="1">
                    <a:latin typeface="SF Pro Display" pitchFamily="2" charset="0"/>
                  </a:rPr>
                  <a:t>order</a:t>
                </a:r>
                <a:r>
                  <a:rPr lang="it-IT" noProof="0" dirty="0">
                    <a:latin typeface="SF Pro Display" pitchFamily="2" charset="0"/>
                  </a:rPr>
                  <a:t> of the system, </a:t>
                </a:r>
                <a:r>
                  <a:rPr lang="it-IT" noProof="0" dirty="0" err="1">
                    <a:latin typeface="SF Pro Display" pitchFamily="2" charset="0"/>
                  </a:rPr>
                  <a:t>which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is</a:t>
                </a:r>
                <a:r>
                  <a:rPr lang="it-IT" noProof="0" dirty="0">
                    <a:latin typeface="SF Pro Display" pitchFamily="2" charset="0"/>
                  </a:rPr>
                  <a:t> a first </a:t>
                </a:r>
                <a:r>
                  <a:rPr lang="it-IT" noProof="0" dirty="0" err="1">
                    <a:latin typeface="SF Pro Display" pitchFamily="2" charset="0"/>
                  </a:rPr>
                  <a:t>order</a:t>
                </a:r>
                <a:r>
                  <a:rPr lang="it-IT" noProof="0" dirty="0">
                    <a:latin typeface="SF Pro Display" pitchFamily="2" charset="0"/>
                  </a:rPr>
                  <a:t>, can be </a:t>
                </a:r>
                <a:r>
                  <a:rPr lang="it-IT" noProof="0" dirty="0" err="1">
                    <a:latin typeface="SF Pro Display" pitchFamily="2" charset="0"/>
                  </a:rPr>
                  <a:t>estimated</a:t>
                </a:r>
                <a:r>
                  <a:rPr lang="it-IT" noProof="0" dirty="0">
                    <a:latin typeface="SF Pro Display" pitchFamily="2" charset="0"/>
                  </a:rPr>
                  <a:t> by </a:t>
                </a:r>
                <a:r>
                  <a:rPr lang="it-IT" noProof="0" dirty="0" err="1">
                    <a:latin typeface="SF Pro Display" pitchFamily="2" charset="0"/>
                  </a:rPr>
                  <a:t>looking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at</a:t>
                </a:r>
                <a:r>
                  <a:rPr lang="it-IT" noProof="0" dirty="0">
                    <a:latin typeface="SF Pro Display" pitchFamily="2" charset="0"/>
                  </a:rPr>
                  <a:t> the following </a:t>
                </a:r>
                <a:r>
                  <a:rPr lang="it-IT" noProof="0" dirty="0" err="1">
                    <a:latin typeface="SF Pro Display" pitchFamily="2" charset="0"/>
                  </a:rPr>
                  <a:t>graph</a:t>
                </a:r>
                <a:r>
                  <a:rPr lang="it-IT" noProof="0" dirty="0">
                    <a:latin typeface="SF Pro Display" pitchFamily="2" charset="0"/>
                  </a:rPr>
                  <a:t>, </a:t>
                </a:r>
                <a:r>
                  <a:rPr lang="it-IT" noProof="0" dirty="0" err="1">
                    <a:latin typeface="SF Pro Display" pitchFamily="2" charset="0"/>
                  </a:rPr>
                  <a:t>which</a:t>
                </a:r>
                <a:r>
                  <a:rPr lang="it-IT" noProof="0" dirty="0">
                    <a:latin typeface="SF Pro Display" pitchFamily="2" charset="0"/>
                  </a:rPr>
                  <a:t> shows the </a:t>
                </a:r>
                <a:r>
                  <a:rPr lang="it-IT" noProof="0" dirty="0" err="1">
                    <a:latin typeface="SF Pro Display" pitchFamily="2" charset="0"/>
                  </a:rPr>
                  <a:t>singular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value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decomposition</a:t>
                </a:r>
                <a:endParaRPr lang="it-IT" noProof="0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 err="1">
                    <a:latin typeface="SF Pro Display" pitchFamily="2" charset="0"/>
                  </a:rPr>
                  <a:t>Then</a:t>
                </a:r>
                <a:r>
                  <a:rPr lang="it-IT" noProof="0" dirty="0">
                    <a:latin typeface="SF Pro Display" pitchFamily="2" charset="0"/>
                  </a:rPr>
                  <a:t>, the </a:t>
                </a:r>
                <a:r>
                  <a:rPr lang="it-IT" noProof="0" dirty="0" err="1">
                    <a:latin typeface="SF Pro Display" pitchFamily="2" charset="0"/>
                  </a:rPr>
                  <a:t>structuring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approach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gives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estimates</a:t>
                </a:r>
                <a:r>
                  <a:rPr lang="it-IT" noProof="0" dirty="0">
                    <a:latin typeface="SF Pro Display" pitchFamily="2" charset="0"/>
                  </a:rPr>
                  <a:t> for the </a:t>
                </a:r>
                <a:r>
                  <a:rPr lang="it-IT" noProof="0" dirty="0" err="1">
                    <a:latin typeface="SF Pro Display" pitchFamily="2" charset="0"/>
                  </a:rPr>
                  <a:t>parameters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noProof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it-IT" noProof="0" dirty="0">
                    <a:latin typeface="SF Pro Display" pitchFamily="2" charset="0"/>
                  </a:rPr>
                  <a:t> and K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34FEF4-386A-DB39-76A3-3C0580BB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93" y="3712115"/>
                <a:ext cx="6420757" cy="2308324"/>
              </a:xfrm>
              <a:prstGeom prst="rect">
                <a:avLst/>
              </a:prstGeom>
              <a:blipFill>
                <a:blip r:embed="rId7"/>
                <a:stretch>
                  <a:fillRect l="-592" t="-1639" b="-27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graph with blue dots&#10;&#10;AI-generated content may be incorrect.">
            <a:extLst>
              <a:ext uri="{FF2B5EF4-FFF2-40B4-BE49-F238E27FC236}">
                <a16:creationId xmlns:a16="http://schemas.microsoft.com/office/drawing/2014/main" id="{BB90E11C-E67B-F5CC-C28F-0AEA47292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8797" y="3407896"/>
            <a:ext cx="3623360" cy="2677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79921B-2A6B-0F9A-8D17-3E3A5BC247B0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331988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920C8-FE72-586D-FEB3-63B6AF9A4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F62A35-6B8A-CCC0-9E2D-347661FA56AB}"/>
              </a:ext>
            </a:extLst>
          </p:cNvPr>
          <p:cNvSpPr txBox="1"/>
          <p:nvPr/>
        </p:nvSpPr>
        <p:spPr>
          <a:xfrm>
            <a:off x="746125" y="1089499"/>
            <a:ext cx="10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noProof="0">
              <a:latin typeface="SF Pro Display" pitchFamily="2" charset="0"/>
            </a:endParaRP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60B932B2-F999-3631-C2EE-01771421E77A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B66A72A2-FEE9-C5CD-C01F-63D234058E97}"/>
              </a:ext>
            </a:extLst>
          </p:cNvPr>
          <p:cNvSpPr/>
          <p:nvPr/>
        </p:nvSpPr>
        <p:spPr>
          <a:xfrm>
            <a:off x="4147240" y="6375454"/>
            <a:ext cx="5080844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EBEF2B-6BBD-D111-BA4C-EC956B5AEE89}"/>
              </a:ext>
            </a:extLst>
          </p:cNvPr>
          <p:cNvSpPr txBox="1"/>
          <p:nvPr/>
        </p:nvSpPr>
        <p:spPr>
          <a:xfrm>
            <a:off x="4260849" y="6384315"/>
            <a:ext cx="5681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</a:t>
            </a:r>
            <a:r>
              <a:rPr lang="it-IT" sz="1600" noProof="0">
                <a:solidFill>
                  <a:srgbClr val="000000"/>
                </a:solidFill>
                <a:latin typeface="SF Pro Display" pitchFamily="2" charset="0"/>
              </a:rPr>
              <a:t>2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– </a:t>
            </a:r>
            <a:r>
              <a:rPr lang="it-IT" sz="1600" noProof="0">
                <a:solidFill>
                  <a:srgbClr val="000000"/>
                </a:solidFill>
                <a:latin typeface="SF Pro Display" pitchFamily="2" charset="0"/>
              </a:rPr>
              <a:t>Simple First Order System Experiment</a:t>
            </a:r>
            <a:endParaRPr kumimoji="0" lang="it-IT" sz="160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Display" pitchFamily="2" charset="0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EAD3BD-A3C6-D9E1-B7B2-BE69E65BA6F3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Experiment </a:t>
            </a:r>
            <a:r>
              <a:rPr lang="it-IT" sz="2800" b="1" noProof="0" dirty="0" err="1">
                <a:latin typeface="SF Pro Display" pitchFamily="2" charset="0"/>
              </a:rPr>
              <a:t>Structuring</a:t>
            </a:r>
            <a:r>
              <a:rPr lang="it-IT" sz="2800" b="1" noProof="0" dirty="0">
                <a:latin typeface="SF Pro Display" pitchFamily="2" charset="0"/>
              </a:rPr>
              <a:t> &amp; </a:t>
            </a:r>
            <a:r>
              <a:rPr lang="it-IT" sz="2800" b="1" noProof="0" dirty="0" err="1">
                <a:latin typeface="SF Pro Display" pitchFamily="2" charset="0"/>
              </a:rPr>
              <a:t>Validation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A7C49F-0989-A8F6-1A30-0CEB27BAC5F5}"/>
              </a:ext>
            </a:extLst>
          </p:cNvPr>
          <p:cNvSpPr txBox="1"/>
          <p:nvPr/>
        </p:nvSpPr>
        <p:spPr>
          <a:xfrm>
            <a:off x="746125" y="1467691"/>
            <a:ext cx="406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latin typeface="SF Pro Display" pitchFamily="2" charset="0"/>
              </a:rPr>
              <a:t>Using the </a:t>
            </a:r>
            <a:r>
              <a:rPr lang="it-IT" noProof="0" err="1">
                <a:latin typeface="SF Pro Display" pitchFamily="2" charset="0"/>
              </a:rPr>
              <a:t>structuring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identification</a:t>
            </a:r>
            <a:r>
              <a:rPr lang="it-IT" noProof="0">
                <a:latin typeface="SF Pro Display" pitchFamily="2" charset="0"/>
              </a:rPr>
              <a:t>, the following </a:t>
            </a:r>
            <a:r>
              <a:rPr lang="it-IT" noProof="0" err="1">
                <a:latin typeface="SF Pro Display" pitchFamily="2" charset="0"/>
              </a:rPr>
              <a:t>parameters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were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estimated</a:t>
            </a:r>
            <a:endParaRPr lang="it-IT" noProof="0">
              <a:latin typeface="SF Pro Display" pitchFamily="2" charset="0"/>
            </a:endParaRPr>
          </a:p>
          <a:p>
            <a:endParaRPr lang="it-IT" noProof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6357771-4A80-C146-5FB1-F9AD35BCC9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0112616"/>
                  </p:ext>
                </p:extLst>
              </p:nvPr>
            </p:nvGraphicFramePr>
            <p:xfrm>
              <a:off x="4674155" y="1418418"/>
              <a:ext cx="3806826" cy="1097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8942">
                      <a:extLst>
                        <a:ext uri="{9D8B030D-6E8A-4147-A177-3AD203B41FA5}">
                          <a16:colId xmlns:a16="http://schemas.microsoft.com/office/drawing/2014/main" val="102892543"/>
                        </a:ext>
                      </a:extLst>
                    </a:gridCol>
                    <a:gridCol w="1268942">
                      <a:extLst>
                        <a:ext uri="{9D8B030D-6E8A-4147-A177-3AD203B41FA5}">
                          <a16:colId xmlns:a16="http://schemas.microsoft.com/office/drawing/2014/main" val="1671766760"/>
                        </a:ext>
                      </a:extLst>
                    </a:gridCol>
                    <a:gridCol w="1268942">
                      <a:extLst>
                        <a:ext uri="{9D8B030D-6E8A-4147-A177-3AD203B41FA5}">
                          <a16:colId xmlns:a16="http://schemas.microsoft.com/office/drawing/2014/main" val="1368822591"/>
                        </a:ext>
                      </a:extLst>
                    </a:gridCol>
                  </a:tblGrid>
                  <a:tr h="331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err="1">
                              <a:latin typeface="SF Pro Display" pitchFamily="2" charset="0"/>
                            </a:rPr>
                            <a:t>Parameter</a:t>
                          </a:r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err="1">
                              <a:latin typeface="SF Pro Display" pitchFamily="2" charset="0"/>
                            </a:rPr>
                            <a:t>Estimated</a:t>
                          </a:r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6293568"/>
                      </a:ext>
                    </a:extLst>
                  </a:tr>
                  <a:tr h="3518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noProof="0" smtClean="0">
                                    <a:latin typeface="Cambria Math" panose="02040503050406030204" pitchFamily="18" charset="0"/>
                                  </a:rPr>
                                  <m:t>𝛕</m:t>
                                </m:r>
                              </m:oMath>
                            </m:oMathPara>
                          </a14:m>
                          <a:endParaRPr lang="it-IT" b="1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0.9887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8370555"/>
                      </a:ext>
                    </a:extLst>
                  </a:tr>
                  <a:tr h="3518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0" noProof="0" smtClean="0">
                                    <a:latin typeface="Cambria Math" panose="02040503050406030204" pitchFamily="18" charset="0"/>
                                  </a:rPr>
                                  <m:t>𝐊</m:t>
                                </m:r>
                              </m:oMath>
                            </m:oMathPara>
                          </a14:m>
                          <a:endParaRPr lang="it-IT" b="1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2.9827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2815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6357771-4A80-C146-5FB1-F9AD35BCC99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0112616"/>
                  </p:ext>
                </p:extLst>
              </p:nvPr>
            </p:nvGraphicFramePr>
            <p:xfrm>
              <a:off x="4674155" y="1418418"/>
              <a:ext cx="3806826" cy="1097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68942">
                      <a:extLst>
                        <a:ext uri="{9D8B030D-6E8A-4147-A177-3AD203B41FA5}">
                          <a16:colId xmlns:a16="http://schemas.microsoft.com/office/drawing/2014/main" val="102892543"/>
                        </a:ext>
                      </a:extLst>
                    </a:gridCol>
                    <a:gridCol w="1268942">
                      <a:extLst>
                        <a:ext uri="{9D8B030D-6E8A-4147-A177-3AD203B41FA5}">
                          <a16:colId xmlns:a16="http://schemas.microsoft.com/office/drawing/2014/main" val="1671766760"/>
                        </a:ext>
                      </a:extLst>
                    </a:gridCol>
                    <a:gridCol w="1268942">
                      <a:extLst>
                        <a:ext uri="{9D8B030D-6E8A-4147-A177-3AD203B41FA5}">
                          <a16:colId xmlns:a16="http://schemas.microsoft.com/office/drawing/2014/main" val="136882259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err="1">
                              <a:latin typeface="SF Pro Display" pitchFamily="2" charset="0"/>
                            </a:rPr>
                            <a:t>Parameter</a:t>
                          </a:r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err="1">
                              <a:latin typeface="SF Pro Display" pitchFamily="2" charset="0"/>
                            </a:rPr>
                            <a:t>Estimated</a:t>
                          </a:r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629356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1000" t="-103333" r="-2030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0.9887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837055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1000" t="-210345" r="-203000" b="-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2.9827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28154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7C8096B-6EB3-467F-B610-FC80D97BD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859361"/>
              </p:ext>
            </p:extLst>
          </p:nvPr>
        </p:nvGraphicFramePr>
        <p:xfrm>
          <a:off x="8664575" y="1194020"/>
          <a:ext cx="2781300" cy="14777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1597196024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789169637"/>
                    </a:ext>
                  </a:extLst>
                </a:gridCol>
              </a:tblGrid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err="1">
                          <a:latin typeface="SF Pro Display" pitchFamily="2" charset="0"/>
                        </a:rPr>
                        <a:t>Type</a:t>
                      </a:r>
                      <a:endParaRPr lang="it-IT" b="0" i="0" noProof="0">
                        <a:latin typeface="SF Pro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250705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VAF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99.9968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60561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99.9964%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553464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1.8964e-06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096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C211D2-5D49-32A1-F200-83FDD0F4B81A}"/>
              </a:ext>
            </a:extLst>
          </p:cNvPr>
          <p:cNvSpPr txBox="1"/>
          <p:nvPr/>
        </p:nvSpPr>
        <p:spPr>
          <a:xfrm>
            <a:off x="746125" y="2834504"/>
            <a:ext cx="10175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latin typeface="SF Pro Display" pitchFamily="2" charset="0"/>
              </a:rPr>
              <a:t>The </a:t>
            </a:r>
            <a:r>
              <a:rPr lang="it-IT" noProof="0" err="1">
                <a:latin typeface="SF Pro Display" pitchFamily="2" charset="0"/>
              </a:rPr>
              <a:t>estimated</a:t>
            </a:r>
            <a:r>
              <a:rPr lang="it-IT" noProof="0">
                <a:latin typeface="SF Pro Display" pitchFamily="2" charset="0"/>
              </a:rPr>
              <a:t> system </a:t>
            </a:r>
            <a:r>
              <a:rPr lang="it-IT" noProof="0" err="1">
                <a:latin typeface="SF Pro Display" pitchFamily="2" charset="0"/>
              </a:rPr>
              <a:t>was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then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validated</a:t>
            </a:r>
            <a:r>
              <a:rPr lang="it-IT" noProof="0">
                <a:latin typeface="SF Pro Display" pitchFamily="2" charset="0"/>
              </a:rPr>
              <a:t> on a chirp input </a:t>
            </a:r>
            <a:r>
              <a:rPr lang="it-IT" noProof="0" err="1">
                <a:latin typeface="SF Pro Display" pitchFamily="2" charset="0"/>
              </a:rPr>
              <a:t>sequence</a:t>
            </a:r>
            <a:endParaRPr lang="it-IT" noProof="0">
              <a:latin typeface="SF Pro Display" pitchFamily="2" charset="0"/>
            </a:endParaRPr>
          </a:p>
        </p:txBody>
      </p:sp>
      <p:pic>
        <p:nvPicPr>
          <p:cNvPr id="10" name="Picture 9" descr="A graph showing a true system&#10;&#10;AI-generated content may be incorrect.">
            <a:extLst>
              <a:ext uri="{FF2B5EF4-FFF2-40B4-BE49-F238E27FC236}">
                <a16:creationId xmlns:a16="http://schemas.microsoft.com/office/drawing/2014/main" id="{77D6E8B2-28CB-6A25-1B07-4C2367EE5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143" y="3316946"/>
            <a:ext cx="3449840" cy="2587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3F145-1909-F294-B962-059CB115F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25" y="3316946"/>
            <a:ext cx="3449840" cy="2587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diagram of a true and structured system&#10;&#10;AI-generated content may be incorrect.">
            <a:extLst>
              <a:ext uri="{FF2B5EF4-FFF2-40B4-BE49-F238E27FC236}">
                <a16:creationId xmlns:a16="http://schemas.microsoft.com/office/drawing/2014/main" id="{7B2477DC-562D-225F-6E98-1A7EB130A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161" y="3316946"/>
            <a:ext cx="3449840" cy="2587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4EBA47-7556-6377-AEC7-0B80EDBACFD5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3745788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9C101-D9FE-5C87-B917-5E6AA405C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BB95E4-E4B8-07B8-DD0A-6A60D8191F6E}"/>
              </a:ext>
            </a:extLst>
          </p:cNvPr>
          <p:cNvSpPr txBox="1"/>
          <p:nvPr/>
        </p:nvSpPr>
        <p:spPr>
          <a:xfrm>
            <a:off x="746125" y="1089499"/>
            <a:ext cx="10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noProof="0">
              <a:latin typeface="SF Pro Display" pitchFamily="2" charset="0"/>
            </a:endParaRP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CE2D66EA-DCEC-EDDC-CC54-B3A8346F61E1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45BC4325-C8C1-7130-4147-7FFF89CE9028}"/>
              </a:ext>
            </a:extLst>
          </p:cNvPr>
          <p:cNvSpPr/>
          <p:nvPr/>
        </p:nvSpPr>
        <p:spPr>
          <a:xfrm>
            <a:off x="4147240" y="6375454"/>
            <a:ext cx="5259520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1DBFB7-535F-B823-6BE3-9EF1CA5E8E37}"/>
              </a:ext>
            </a:extLst>
          </p:cNvPr>
          <p:cNvSpPr txBox="1"/>
          <p:nvPr/>
        </p:nvSpPr>
        <p:spPr>
          <a:xfrm>
            <a:off x="4260849" y="6384315"/>
            <a:ext cx="5681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</a:t>
            </a:r>
            <a:r>
              <a:rPr lang="it-IT" sz="1600" noProof="0">
                <a:solidFill>
                  <a:srgbClr val="000000"/>
                </a:solidFill>
                <a:latin typeface="SF Pro Display" pitchFamily="2" charset="0"/>
              </a:rPr>
              <a:t>3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– Cross-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Validation</a:t>
            </a:r>
            <a:endParaRPr kumimoji="0" lang="it-IT" sz="160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Display" pitchFamily="2" charset="0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D50B35-7463-1CB1-2EF4-94560D2C731A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Drone Cross-</a:t>
            </a:r>
            <a:r>
              <a:rPr lang="it-IT" sz="2800" b="1" noProof="0" dirty="0" err="1">
                <a:latin typeface="SF Pro Display" pitchFamily="2" charset="0"/>
              </a:rPr>
              <a:t>Validation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A25E25-2BEB-D339-09FF-313A07CFDC74}"/>
              </a:ext>
            </a:extLst>
          </p:cNvPr>
          <p:cNvSpPr txBox="1"/>
          <p:nvPr/>
        </p:nvSpPr>
        <p:spPr>
          <a:xfrm>
            <a:off x="746125" y="1089498"/>
            <a:ext cx="106997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latin typeface="SF Pro Display" pitchFamily="2" charset="0"/>
              </a:rPr>
              <a:t>The </a:t>
            </a:r>
            <a:r>
              <a:rPr lang="it-IT" noProof="0" err="1">
                <a:latin typeface="SF Pro Display" pitchFamily="2" charset="0"/>
              </a:rPr>
              <a:t>implemented</a:t>
            </a:r>
            <a:r>
              <a:rPr lang="it-IT" noProof="0">
                <a:latin typeface="SF Pro Display" pitchFamily="2" charset="0"/>
              </a:rPr>
              <a:t> PBSID </a:t>
            </a:r>
            <a:r>
              <a:rPr lang="it-IT" noProof="0" err="1">
                <a:latin typeface="SF Pro Display" pitchFamily="2" charset="0"/>
              </a:rPr>
              <a:t>was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then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applied</a:t>
            </a:r>
            <a:r>
              <a:rPr lang="it-IT" noProof="0">
                <a:latin typeface="SF Pro Display" pitchFamily="2" charset="0"/>
              </a:rPr>
              <a:t> to </a:t>
            </a:r>
            <a:r>
              <a:rPr lang="it-IT" noProof="0" err="1">
                <a:latin typeface="SF Pro Display" pitchFamily="2" charset="0"/>
              </a:rPr>
              <a:t>identify</a:t>
            </a:r>
            <a:r>
              <a:rPr lang="it-IT" noProof="0">
                <a:latin typeface="SF Pro Display" pitchFamily="2" charset="0"/>
              </a:rPr>
              <a:t> a black-box model for the </a:t>
            </a:r>
            <a:r>
              <a:rPr lang="it-IT" noProof="0" err="1">
                <a:latin typeface="SF Pro Display" pitchFamily="2" charset="0"/>
              </a:rPr>
              <a:t>longitudinal</a:t>
            </a:r>
            <a:r>
              <a:rPr lang="it-IT" noProof="0">
                <a:latin typeface="SF Pro Display" pitchFamily="2" charset="0"/>
              </a:rPr>
              <a:t> dynamics of the </a:t>
            </a:r>
            <a:r>
              <a:rPr lang="it-IT" noProof="0" err="1">
                <a:latin typeface="SF Pro Display" pitchFamily="2" charset="0"/>
              </a:rPr>
              <a:t>multirotor</a:t>
            </a:r>
            <a:endParaRPr lang="it-IT" noProof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latin typeface="SF Pro Display" pitchFamily="2" charset="0"/>
              </a:rPr>
              <a:t>The </a:t>
            </a:r>
            <a:r>
              <a:rPr lang="it-IT" noProof="0" err="1">
                <a:latin typeface="SF Pro Display" pitchFamily="2" charset="0"/>
              </a:rPr>
              <a:t>hyperparameters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p</a:t>
            </a:r>
            <a:r>
              <a:rPr lang="it-IT" noProof="0">
                <a:latin typeface="SF Pro Display" pitchFamily="2" charset="0"/>
              </a:rPr>
              <a:t>, and </a:t>
            </a:r>
            <a:r>
              <a:rPr lang="it-IT" noProof="0" err="1">
                <a:latin typeface="SF Pro Display" pitchFamily="2" charset="0"/>
              </a:rPr>
              <a:t>f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were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chosen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using</a:t>
            </a:r>
            <a:r>
              <a:rPr lang="it-IT" noProof="0">
                <a:latin typeface="SF Pro Display" pitchFamily="2" charset="0"/>
              </a:rPr>
              <a:t> cross-</a:t>
            </a:r>
            <a:r>
              <a:rPr lang="it-IT" noProof="0" err="1">
                <a:latin typeface="SF Pro Display" pitchFamily="2" charset="0"/>
              </a:rPr>
              <a:t>validation</a:t>
            </a:r>
            <a:r>
              <a:rPr lang="it-IT" noProof="0">
                <a:latin typeface="SF Pro Display" pitchFamily="2" charset="0"/>
              </a:rPr>
              <a:t>: the input </a:t>
            </a:r>
            <a:r>
              <a:rPr lang="it-IT" noProof="0" err="1">
                <a:latin typeface="SF Pro Display" pitchFamily="2" charset="0"/>
              </a:rPr>
              <a:t>sequence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ExcitationM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was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divided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into</a:t>
            </a:r>
            <a:r>
              <a:rPr lang="it-IT" noProof="0">
                <a:latin typeface="SF Pro Display" pitchFamily="2" charset="0"/>
              </a:rPr>
              <a:t> a training </a:t>
            </a:r>
            <a:r>
              <a:rPr lang="it-IT" noProof="0" err="1">
                <a:latin typeface="SF Pro Display" pitchFamily="2" charset="0"/>
              </a:rPr>
              <a:t>sequence</a:t>
            </a:r>
            <a:r>
              <a:rPr lang="it-IT" noProof="0">
                <a:latin typeface="SF Pro Display" pitchFamily="2" charset="0"/>
              </a:rPr>
              <a:t> and a </a:t>
            </a:r>
            <a:r>
              <a:rPr lang="it-IT" noProof="0" err="1">
                <a:latin typeface="SF Pro Display" pitchFamily="2" charset="0"/>
              </a:rPr>
              <a:t>validation</a:t>
            </a:r>
            <a:r>
              <a:rPr lang="it-IT" noProof="0">
                <a:latin typeface="SF Pro Display" pitchFamily="2" charset="0"/>
              </a:rPr>
              <a:t> one, split 70/30; </a:t>
            </a:r>
            <a:r>
              <a:rPr lang="it-IT" noProof="0" err="1">
                <a:latin typeface="SF Pro Display" pitchFamily="2" charset="0"/>
              </a:rPr>
              <a:t>this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is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done</a:t>
            </a:r>
            <a:r>
              <a:rPr lang="it-IT" noProof="0">
                <a:latin typeface="SF Pro Display" pitchFamily="2" charset="0"/>
              </a:rPr>
              <a:t> to </a:t>
            </a:r>
            <a:r>
              <a:rPr lang="it-IT" noProof="0" err="1">
                <a:latin typeface="SF Pro Display" pitchFamily="2" charset="0"/>
              </a:rPr>
              <a:t>avoid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overfitting</a:t>
            </a:r>
            <a:r>
              <a:rPr lang="it-IT" noProof="0">
                <a:latin typeface="SF Pro Display" pitchFamily="2" charset="0"/>
              </a:rPr>
              <a:t> on a </a:t>
            </a:r>
            <a:r>
              <a:rPr lang="it-IT" noProof="0" err="1">
                <a:latin typeface="SF Pro Display" pitchFamily="2" charset="0"/>
              </a:rPr>
              <a:t>specific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sequence</a:t>
            </a:r>
            <a:endParaRPr lang="it-IT" noProof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latin typeface="SF Pro Display" pitchFamily="2" charset="0"/>
              </a:rPr>
              <a:t>A </a:t>
            </a:r>
            <a:r>
              <a:rPr lang="it-IT" noProof="0" err="1">
                <a:latin typeface="SF Pro Display" pitchFamily="2" charset="0"/>
              </a:rPr>
              <a:t>grid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search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was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then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performed</a:t>
            </a:r>
            <a:r>
              <a:rPr lang="it-IT" noProof="0">
                <a:latin typeface="SF Pro Display" pitchFamily="2" charset="0"/>
              </a:rPr>
              <a:t> to </a:t>
            </a:r>
            <a:r>
              <a:rPr lang="it-IT" noProof="0" err="1">
                <a:latin typeface="SF Pro Display" pitchFamily="2" charset="0"/>
              </a:rPr>
              <a:t>identify</a:t>
            </a:r>
            <a:r>
              <a:rPr lang="it-IT" noProof="0">
                <a:latin typeface="SF Pro Display" pitchFamily="2" charset="0"/>
              </a:rPr>
              <a:t> the best </a:t>
            </a:r>
            <a:r>
              <a:rPr lang="it-IT" noProof="0" err="1">
                <a:latin typeface="SF Pro Display" pitchFamily="2" charset="0"/>
              </a:rPr>
              <a:t>combination</a:t>
            </a:r>
            <a:r>
              <a:rPr lang="it-IT" noProof="0">
                <a:latin typeface="SF Pro Display" pitchFamily="2" charset="0"/>
              </a:rPr>
              <a:t> of the </a:t>
            </a:r>
            <a:r>
              <a:rPr lang="it-IT" noProof="0" err="1">
                <a:latin typeface="SF Pro Display" pitchFamily="2" charset="0"/>
              </a:rPr>
              <a:t>two</a:t>
            </a:r>
            <a:r>
              <a:rPr lang="it-IT" noProof="0">
                <a:latin typeface="SF Pro Display" pitchFamily="2" charset="0"/>
              </a:rPr>
              <a:t> in </a:t>
            </a:r>
            <a:r>
              <a:rPr lang="it-IT" noProof="0" err="1">
                <a:latin typeface="SF Pro Display" pitchFamily="2" charset="0"/>
              </a:rPr>
              <a:t>terms</a:t>
            </a:r>
            <a:r>
              <a:rPr lang="it-IT" noProof="0">
                <a:latin typeface="SF Pro Display" pitchFamily="2" charset="0"/>
              </a:rPr>
              <a:t> of VAF, on the 30% </a:t>
            </a:r>
            <a:r>
              <a:rPr lang="it-IT" noProof="0" err="1">
                <a:latin typeface="SF Pro Display" pitchFamily="2" charset="0"/>
              </a:rPr>
              <a:t>validation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sequence</a:t>
            </a:r>
            <a:endParaRPr lang="it-IT" noProof="0">
              <a:latin typeface="SF Pro Display" pitchFamily="2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1FACA91-A546-9F05-73E6-E2ADC8587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914998"/>
              </p:ext>
            </p:extLst>
          </p:nvPr>
        </p:nvGraphicFramePr>
        <p:xfrm>
          <a:off x="986327" y="3183034"/>
          <a:ext cx="2781300" cy="11082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1597196024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789169637"/>
                    </a:ext>
                  </a:extLst>
                </a:gridCol>
              </a:tblGrid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err="1">
                          <a:latin typeface="SF Pro Display" pitchFamily="2" charset="0"/>
                        </a:rPr>
                        <a:t>Type</a:t>
                      </a:r>
                      <a:endParaRPr lang="it-IT" b="0" i="0" noProof="0">
                        <a:latin typeface="SF Pro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err="1">
                          <a:latin typeface="SF Pro Display" pitchFamily="2" charset="0"/>
                        </a:rPr>
                        <a:t>Interval</a:t>
                      </a:r>
                      <a:endParaRPr lang="it-IT" b="0" i="0" noProof="0">
                        <a:latin typeface="SF Pro Display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250705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 err="1">
                          <a:latin typeface="SF Pro Display" pitchFamily="2" charset="0"/>
                        </a:rPr>
                        <a:t>p</a:t>
                      </a:r>
                      <a:endParaRPr lang="it-IT" b="1" i="0" noProof="0">
                        <a:latin typeface="SF Pro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0:2:100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60561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 err="1">
                          <a:latin typeface="SF Pro Display" pitchFamily="2" charset="0"/>
                        </a:rPr>
                        <a:t>f</a:t>
                      </a:r>
                      <a:endParaRPr lang="it-IT" b="1" i="0" noProof="0">
                        <a:latin typeface="SF Pro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0:2:50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553464"/>
                  </a:ext>
                </a:extLst>
              </a:tr>
            </a:tbl>
          </a:graphicData>
        </a:graphic>
      </p:graphicFrame>
      <p:pic>
        <p:nvPicPr>
          <p:cNvPr id="8" name="Picture 7" descr="A diagram of a window size plot&#10;&#10;AI-generated content may be incorrect.">
            <a:extLst>
              <a:ext uri="{FF2B5EF4-FFF2-40B4-BE49-F238E27FC236}">
                <a16:creationId xmlns:a16="http://schemas.microsoft.com/office/drawing/2014/main" id="{F4A69E36-401E-E324-F2E8-97AB664F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021" y="3072664"/>
            <a:ext cx="3964021" cy="29730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8189A7-868D-E727-F211-381D2CE2E34D}"/>
              </a:ext>
            </a:extLst>
          </p:cNvPr>
          <p:cNvSpPr txBox="1"/>
          <p:nvPr/>
        </p:nvSpPr>
        <p:spPr>
          <a:xfrm>
            <a:off x="5638800" y="297342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noProof="0">
              <a:latin typeface="SF Pro Display" pitchFamily="2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972DC27-8BAA-04E0-2ED9-295E949AB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053402"/>
              </p:ext>
            </p:extLst>
          </p:nvPr>
        </p:nvGraphicFramePr>
        <p:xfrm>
          <a:off x="8425165" y="4010531"/>
          <a:ext cx="30607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350">
                  <a:extLst>
                    <a:ext uri="{9D8B030D-6E8A-4147-A177-3AD203B41FA5}">
                      <a16:colId xmlns:a16="http://schemas.microsoft.com/office/drawing/2014/main" val="2990343571"/>
                    </a:ext>
                  </a:extLst>
                </a:gridCol>
                <a:gridCol w="1530350">
                  <a:extLst>
                    <a:ext uri="{9D8B030D-6E8A-4147-A177-3AD203B41FA5}">
                      <a16:colId xmlns:a16="http://schemas.microsoft.com/office/drawing/2014/main" val="3335104009"/>
                    </a:ext>
                  </a:extLst>
                </a:gridCol>
              </a:tblGrid>
              <a:tr h="304454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err="1">
                          <a:latin typeface="SF Pro Display" pitchFamily="2" charset="0"/>
                        </a:rPr>
                        <a:t>n</a:t>
                      </a:r>
                      <a:endParaRPr lang="it-IT" b="0" i="0" noProof="0">
                        <a:latin typeface="SF Pro Display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solidFill>
                            <a:schemeClr val="tx1"/>
                          </a:solidFill>
                          <a:latin typeface="SF Pro Display" pitchFamily="2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91915"/>
                  </a:ext>
                </a:extLst>
              </a:tr>
              <a:tr h="324979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err="1">
                          <a:solidFill>
                            <a:srgbClr val="FFFFFF"/>
                          </a:solidFill>
                          <a:latin typeface="SF Pro Display" pitchFamily="2" charset="0"/>
                        </a:rPr>
                        <a:t>p</a:t>
                      </a:r>
                      <a:endParaRPr lang="it-IT" b="0" i="0" noProof="0">
                        <a:solidFill>
                          <a:srgbClr val="FFFFFF"/>
                        </a:solidFill>
                        <a:latin typeface="SF Pro Display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882574"/>
                  </a:ext>
                </a:extLst>
              </a:tr>
              <a:tr h="324979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err="1">
                          <a:solidFill>
                            <a:srgbClr val="FFFFFF"/>
                          </a:solidFill>
                          <a:latin typeface="SF Pro Display" pitchFamily="2" charset="0"/>
                        </a:rPr>
                        <a:t>f</a:t>
                      </a:r>
                      <a:endParaRPr lang="it-IT" b="0" i="0" noProof="0">
                        <a:solidFill>
                          <a:srgbClr val="FFFFFF"/>
                        </a:solidFill>
                        <a:latin typeface="SF Pro Display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9821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D734FBC-3D49-13B8-1C14-740E22585E2C}"/>
              </a:ext>
            </a:extLst>
          </p:cNvPr>
          <p:cNvSpPr txBox="1"/>
          <p:nvPr/>
        </p:nvSpPr>
        <p:spPr>
          <a:xfrm>
            <a:off x="8260720" y="3636769"/>
            <a:ext cx="336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>
                <a:latin typeface="SF Pro Display" pitchFamily="2" charset="0"/>
              </a:rPr>
              <a:t>Best </a:t>
            </a:r>
            <a:r>
              <a:rPr lang="it-IT" noProof="0" err="1">
                <a:latin typeface="SF Pro Display" pitchFamily="2" charset="0"/>
              </a:rPr>
              <a:t>Result</a:t>
            </a:r>
            <a:endParaRPr lang="it-IT" noProof="0">
              <a:latin typeface="SF Pro Display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C3AC79-29F3-A3A2-623E-5881DD8B05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14720"/>
              </p:ext>
            </p:extLst>
          </p:nvPr>
        </p:nvGraphicFramePr>
        <p:xfrm>
          <a:off x="986327" y="4567963"/>
          <a:ext cx="2781300" cy="14777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1597196024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789169637"/>
                    </a:ext>
                  </a:extLst>
                </a:gridCol>
              </a:tblGrid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dirty="0" err="1">
                          <a:latin typeface="SF Pro Display" pitchFamily="2" charset="0"/>
                        </a:rPr>
                        <a:t>Type</a:t>
                      </a:r>
                      <a:endParaRPr lang="it-IT" b="0" i="0" noProof="0" dirty="0">
                        <a:latin typeface="SF Pro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250705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VAF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99.7178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60561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99.7169%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553464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dirty="0">
                          <a:latin typeface="SF Pro Display" pitchFamily="2" charset="0"/>
                        </a:rPr>
                        <a:t>0.0010588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0964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C77456E-6191-6123-EB91-1BE096B71A5F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232675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06324-0FD5-E00C-7E27-BC81C3613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8985EF-60F8-9BCF-B764-102CFA3DD1C8}"/>
              </a:ext>
            </a:extLst>
          </p:cNvPr>
          <p:cNvSpPr txBox="1"/>
          <p:nvPr/>
        </p:nvSpPr>
        <p:spPr>
          <a:xfrm>
            <a:off x="746125" y="1089499"/>
            <a:ext cx="10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noProof="0">
              <a:latin typeface="SF Pro Display" pitchFamily="2" charset="0"/>
            </a:endParaRP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EC9F5D2F-CBA8-C946-1BF2-97BD2BF459CA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23F03267-B4B0-73F1-1ACD-F64ADF575185}"/>
              </a:ext>
            </a:extLst>
          </p:cNvPr>
          <p:cNvSpPr/>
          <p:nvPr/>
        </p:nvSpPr>
        <p:spPr>
          <a:xfrm>
            <a:off x="4147239" y="6375454"/>
            <a:ext cx="5417175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D3BF8A-6C51-2FE2-52B5-8CDF41F5AB18}"/>
              </a:ext>
            </a:extLst>
          </p:cNvPr>
          <p:cNvSpPr txBox="1"/>
          <p:nvPr/>
        </p:nvSpPr>
        <p:spPr>
          <a:xfrm>
            <a:off x="4260849" y="6384315"/>
            <a:ext cx="5681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</a:t>
            </a:r>
            <a:r>
              <a:rPr lang="it-IT" sz="1600" noProof="0">
                <a:solidFill>
                  <a:srgbClr val="000000"/>
                </a:solidFill>
                <a:latin typeface="SF Pro Display" pitchFamily="2" charset="0"/>
              </a:rPr>
              <a:t>3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– Cross-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Validation</a:t>
            </a:r>
            <a:endParaRPr kumimoji="0" lang="it-IT" sz="160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Display" pitchFamily="2" charset="0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D7F9DF-11F5-8DE0-98F2-20624FBAFE69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Drone Cross-</a:t>
            </a:r>
            <a:r>
              <a:rPr lang="it-IT" sz="2800" b="1" noProof="0" dirty="0" err="1">
                <a:latin typeface="SF Pro Display" pitchFamily="2" charset="0"/>
              </a:rPr>
              <a:t>Validation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DC9D3-4CE1-160F-2C4C-704A3870473B}"/>
              </a:ext>
            </a:extLst>
          </p:cNvPr>
          <p:cNvSpPr txBox="1"/>
          <p:nvPr/>
        </p:nvSpPr>
        <p:spPr>
          <a:xfrm>
            <a:off x="746125" y="1192457"/>
            <a:ext cx="10699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latin typeface="SF Pro Display" pitchFamily="2" charset="0"/>
              </a:rPr>
              <a:t>The system </a:t>
            </a:r>
            <a:r>
              <a:rPr lang="it-IT" noProof="0" err="1">
                <a:latin typeface="SF Pro Display" pitchFamily="2" charset="0"/>
              </a:rPr>
              <a:t>obtained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using</a:t>
            </a:r>
            <a:r>
              <a:rPr lang="it-IT" noProof="0">
                <a:latin typeface="SF Pro Display" pitchFamily="2" charset="0"/>
              </a:rPr>
              <a:t> the best </a:t>
            </a:r>
            <a:r>
              <a:rPr lang="it-IT" noProof="0" err="1">
                <a:latin typeface="SF Pro Display" pitchFamily="2" charset="0"/>
              </a:rPr>
              <a:t>p</a:t>
            </a:r>
            <a:r>
              <a:rPr lang="it-IT" noProof="0">
                <a:latin typeface="SF Pro Display" pitchFamily="2" charset="0"/>
              </a:rPr>
              <a:t> &amp; </a:t>
            </a:r>
            <a:r>
              <a:rPr lang="it-IT" noProof="0" err="1">
                <a:latin typeface="SF Pro Display" pitchFamily="2" charset="0"/>
              </a:rPr>
              <a:t>f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was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used</a:t>
            </a:r>
            <a:r>
              <a:rPr lang="it-IT" noProof="0">
                <a:latin typeface="SF Pro Display" pitchFamily="2" charset="0"/>
              </a:rPr>
              <a:t> to simulate the </a:t>
            </a:r>
            <a:r>
              <a:rPr lang="it-IT" noProof="0" err="1">
                <a:latin typeface="SF Pro Display" pitchFamily="2" charset="0"/>
              </a:rPr>
              <a:t>response</a:t>
            </a:r>
            <a:r>
              <a:rPr lang="it-IT" noProof="0">
                <a:latin typeface="SF Pro Display" pitchFamily="2" charset="0"/>
              </a:rPr>
              <a:t> to the full </a:t>
            </a:r>
            <a:r>
              <a:rPr lang="it-IT" noProof="0" err="1">
                <a:latin typeface="SF Pro Display" pitchFamily="2" charset="0"/>
              </a:rPr>
              <a:t>sequence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ExcitationM</a:t>
            </a:r>
            <a:endParaRPr lang="it-IT" noProof="0">
              <a:latin typeface="SF Pro Display" pitchFamily="2" charset="0"/>
            </a:endParaRPr>
          </a:p>
        </p:txBody>
      </p:sp>
      <p:pic>
        <p:nvPicPr>
          <p:cNvPr id="7" name="Picture 6" descr="A graph of a black box and true output&#10;&#10;AI-generated content may be incorrect.">
            <a:extLst>
              <a:ext uri="{FF2B5EF4-FFF2-40B4-BE49-F238E27FC236}">
                <a16:creationId xmlns:a16="http://schemas.microsoft.com/office/drawing/2014/main" id="{A38A71F0-7B87-0551-F8BC-D36A5418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478" y="1859675"/>
            <a:ext cx="3596473" cy="26973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graph of a number of points&#10;&#10;AI-generated content may be incorrect.">
            <a:extLst>
              <a:ext uri="{FF2B5EF4-FFF2-40B4-BE49-F238E27FC236}">
                <a16:creationId xmlns:a16="http://schemas.microsoft.com/office/drawing/2014/main" id="{CFF228C6-3D6B-FDA6-53C6-3008D5081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088" y="1904636"/>
            <a:ext cx="3576567" cy="2682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9E9E20-3270-D782-6CDE-9F53E3B04215}"/>
              </a:ext>
            </a:extLst>
          </p:cNvPr>
          <p:cNvSpPr txBox="1"/>
          <p:nvPr/>
        </p:nvSpPr>
        <p:spPr>
          <a:xfrm>
            <a:off x="737755" y="4840258"/>
            <a:ext cx="10511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noProof="0">
                <a:latin typeface="SF Pro Display" pitchFamily="2" charset="0"/>
              </a:rPr>
              <a:t>The best </a:t>
            </a:r>
            <a:r>
              <a:rPr lang="it-IT" b="1" noProof="0" err="1">
                <a:latin typeface="SF Pro Display" pitchFamily="2" charset="0"/>
              </a:rPr>
              <a:t>p</a:t>
            </a:r>
            <a:r>
              <a:rPr lang="it-IT" b="1" noProof="0">
                <a:latin typeface="SF Pro Display" pitchFamily="2" charset="0"/>
              </a:rPr>
              <a:t> &amp; </a:t>
            </a:r>
            <a:r>
              <a:rPr lang="it-IT" b="1" noProof="0" err="1">
                <a:latin typeface="SF Pro Display" pitchFamily="2" charset="0"/>
              </a:rPr>
              <a:t>f</a:t>
            </a:r>
            <a:r>
              <a:rPr lang="it-IT" b="1" noProof="0">
                <a:latin typeface="SF Pro Display" pitchFamily="2" charset="0"/>
              </a:rPr>
              <a:t> </a:t>
            </a:r>
            <a:r>
              <a:rPr lang="it-IT" b="1" noProof="0" err="1">
                <a:latin typeface="SF Pro Display" pitchFamily="2" charset="0"/>
              </a:rPr>
              <a:t>parameters</a:t>
            </a:r>
            <a:r>
              <a:rPr lang="it-IT" b="1" noProof="0">
                <a:latin typeface="SF Pro Display" pitchFamily="2" charset="0"/>
              </a:rPr>
              <a:t> </a:t>
            </a:r>
            <a:r>
              <a:rPr lang="it-IT" b="1" noProof="0" err="1">
                <a:latin typeface="SF Pro Display" pitchFamily="2" charset="0"/>
              </a:rPr>
              <a:t>were</a:t>
            </a:r>
            <a:r>
              <a:rPr lang="it-IT" b="1" noProof="0">
                <a:latin typeface="SF Pro Display" pitchFamily="2" charset="0"/>
              </a:rPr>
              <a:t> </a:t>
            </a:r>
            <a:r>
              <a:rPr lang="it-IT" b="1" noProof="0" err="1">
                <a:latin typeface="SF Pro Display" pitchFamily="2" charset="0"/>
              </a:rPr>
              <a:t>ultimately</a:t>
            </a:r>
            <a:r>
              <a:rPr lang="it-IT" b="1" noProof="0">
                <a:latin typeface="SF Pro Display" pitchFamily="2" charset="0"/>
              </a:rPr>
              <a:t> </a:t>
            </a:r>
            <a:r>
              <a:rPr lang="it-IT" b="1" noProof="0" err="1">
                <a:latin typeface="SF Pro Display" pitchFamily="2" charset="0"/>
              </a:rPr>
              <a:t>not</a:t>
            </a:r>
            <a:r>
              <a:rPr lang="it-IT" b="1" noProof="0">
                <a:latin typeface="SF Pro Display" pitchFamily="2" charset="0"/>
              </a:rPr>
              <a:t> </a:t>
            </a:r>
            <a:r>
              <a:rPr lang="it-IT" b="1" noProof="0" err="1">
                <a:latin typeface="SF Pro Display" pitchFamily="2" charset="0"/>
              </a:rPr>
              <a:t>chosen</a:t>
            </a:r>
            <a:r>
              <a:rPr lang="it-IT" b="1" noProof="0">
                <a:latin typeface="SF Pro Display" pitchFamily="2" charset="0"/>
              </a:rPr>
              <a:t> for the </a:t>
            </a:r>
            <a:r>
              <a:rPr lang="it-IT" b="1" noProof="0" err="1">
                <a:latin typeface="SF Pro Display" pitchFamily="2" charset="0"/>
              </a:rPr>
              <a:t>structuring</a:t>
            </a:r>
            <a:r>
              <a:rPr lang="it-IT" b="1" noProof="0">
                <a:latin typeface="SF Pro Display" pitchFamily="2" charset="0"/>
              </a:rPr>
              <a:t> </a:t>
            </a:r>
            <a:r>
              <a:rPr lang="it-IT" b="1" noProof="0" err="1">
                <a:latin typeface="SF Pro Display" pitchFamily="2" charset="0"/>
              </a:rPr>
              <a:t>approach</a:t>
            </a:r>
            <a:r>
              <a:rPr lang="it-IT" b="1" noProof="0">
                <a:latin typeface="SF Pro Display" pitchFamily="2" charset="0"/>
              </a:rPr>
              <a:t>, due to </a:t>
            </a:r>
            <a:r>
              <a:rPr lang="it-IT" b="1" noProof="0" err="1">
                <a:latin typeface="SF Pro Display" pitchFamily="2" charset="0"/>
              </a:rPr>
              <a:t>poor</a:t>
            </a:r>
            <a:r>
              <a:rPr lang="it-IT" b="1" noProof="0">
                <a:latin typeface="SF Pro Display" pitchFamily="2" charset="0"/>
              </a:rPr>
              <a:t> </a:t>
            </a:r>
            <a:r>
              <a:rPr lang="it-IT" b="1" noProof="0" err="1">
                <a:latin typeface="SF Pro Display" pitchFamily="2" charset="0"/>
              </a:rPr>
              <a:t>parameter</a:t>
            </a:r>
            <a:r>
              <a:rPr lang="it-IT" b="1" noProof="0">
                <a:latin typeface="SF Pro Display" pitchFamily="2" charset="0"/>
              </a:rPr>
              <a:t> </a:t>
            </a:r>
            <a:r>
              <a:rPr lang="it-IT" b="1" noProof="0" err="1">
                <a:latin typeface="SF Pro Display" pitchFamily="2" charset="0"/>
              </a:rPr>
              <a:t>estimation</a:t>
            </a:r>
            <a:r>
              <a:rPr lang="it-IT" b="1" noProof="0">
                <a:latin typeface="SF Pro Display" pitchFamily="2" charset="0"/>
              </a:rPr>
              <a:t> after </a:t>
            </a:r>
            <a:r>
              <a:rPr lang="it-IT" b="1" noProof="0" err="1">
                <a:latin typeface="SF Pro Display" pitchFamily="2" charset="0"/>
              </a:rPr>
              <a:t>structuring</a:t>
            </a:r>
            <a:endParaRPr lang="it-IT" b="1" noProof="0">
              <a:latin typeface="SF Pro Display" pitchFamily="2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837294-46B2-C068-4CD0-D9122880F3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31888"/>
              </p:ext>
            </p:extLst>
          </p:nvPr>
        </p:nvGraphicFramePr>
        <p:xfrm>
          <a:off x="4722652" y="2400400"/>
          <a:ext cx="2727644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63822">
                  <a:extLst>
                    <a:ext uri="{9D8B030D-6E8A-4147-A177-3AD203B41FA5}">
                      <a16:colId xmlns:a16="http://schemas.microsoft.com/office/drawing/2014/main" val="2851957445"/>
                    </a:ext>
                  </a:extLst>
                </a:gridCol>
                <a:gridCol w="1363822">
                  <a:extLst>
                    <a:ext uri="{9D8B030D-6E8A-4147-A177-3AD203B41FA5}">
                      <a16:colId xmlns:a16="http://schemas.microsoft.com/office/drawing/2014/main" val="1853766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dirty="0" err="1">
                          <a:latin typeface="SF Pro Display" pitchFamily="2" charset="0"/>
                        </a:rPr>
                        <a:t>Type</a:t>
                      </a:r>
                      <a:endParaRPr lang="it-IT" b="0" i="0" noProof="0" dirty="0">
                        <a:latin typeface="SF Pro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dirty="0">
                          <a:latin typeface="SF Pro Display" pitchFamily="2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53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VAF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dirty="0">
                          <a:latin typeface="SF Pro Display" pitchFamily="2" charset="0"/>
                        </a:rPr>
                        <a:t>98.7818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4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dirty="0">
                          <a:latin typeface="SF Pro Display" pitchFamily="2" charset="0"/>
                        </a:rPr>
                        <a:t>98.7818%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50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dirty="0">
                          <a:latin typeface="SF Pro Display" pitchFamily="2" charset="0"/>
                        </a:rPr>
                        <a:t>0.0014509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2806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DE9DA70-44FA-9CDA-E9F3-80800B91959A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16701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33921-3BAD-5C97-1BE7-9E1B21EB8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D3FD5B-C5E3-B7C0-0C3A-30FA233E6B1F}"/>
              </a:ext>
            </a:extLst>
          </p:cNvPr>
          <p:cNvSpPr txBox="1"/>
          <p:nvPr/>
        </p:nvSpPr>
        <p:spPr>
          <a:xfrm>
            <a:off x="746125" y="1089499"/>
            <a:ext cx="1069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noProof="0">
              <a:latin typeface="SF Pro Display" pitchFamily="2" charset="0"/>
            </a:endParaRPr>
          </a:p>
        </p:txBody>
      </p:sp>
      <p:sp>
        <p:nvSpPr>
          <p:cNvPr id="47" name="Rounded Rectangle 4">
            <a:extLst>
              <a:ext uri="{FF2B5EF4-FFF2-40B4-BE49-F238E27FC236}">
                <a16:creationId xmlns:a16="http://schemas.microsoft.com/office/drawing/2014/main" id="{3BEF187E-66F1-3DC1-AB23-46F3A086DA5F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A813F4A2-51CB-B87E-56BE-DD3AB2BB58D0}"/>
              </a:ext>
            </a:extLst>
          </p:cNvPr>
          <p:cNvSpPr/>
          <p:nvPr/>
        </p:nvSpPr>
        <p:spPr>
          <a:xfrm>
            <a:off x="4147239" y="6375454"/>
            <a:ext cx="5606361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FEF610-4310-15E8-5B58-EA998A453E2B}"/>
              </a:ext>
            </a:extLst>
          </p:cNvPr>
          <p:cNvSpPr txBox="1"/>
          <p:nvPr/>
        </p:nvSpPr>
        <p:spPr>
          <a:xfrm>
            <a:off x="4260849" y="6384315"/>
            <a:ext cx="5681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T2.</a:t>
            </a:r>
            <a:r>
              <a:rPr lang="it-IT" sz="1600" noProof="0">
                <a:solidFill>
                  <a:srgbClr val="000000"/>
                </a:solidFill>
                <a:latin typeface="SF Pro Display" pitchFamily="2" charset="0"/>
              </a:rPr>
              <a:t>4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–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Structuring</a:t>
            </a:r>
            <a:r>
              <a:rPr kumimoji="0" lang="it-IT" sz="160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 &amp; </a:t>
            </a:r>
            <a:r>
              <a:rPr kumimoji="0" lang="it-IT" sz="160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+mn-ea"/>
                <a:cs typeface="+mn-cs"/>
              </a:rPr>
              <a:t>Validation</a:t>
            </a:r>
            <a:endParaRPr kumimoji="0" lang="it-IT" sz="160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 Pro Display" pitchFamily="2" charset="0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3076B2-4118-0F48-6014-CE63B135414E}"/>
              </a:ext>
            </a:extLst>
          </p:cNvPr>
          <p:cNvSpPr txBox="1"/>
          <p:nvPr/>
        </p:nvSpPr>
        <p:spPr>
          <a:xfrm>
            <a:off x="641350" y="652383"/>
            <a:ext cx="10890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Drone </a:t>
            </a:r>
            <a:r>
              <a:rPr lang="it-IT" sz="2800" b="1" noProof="0" dirty="0" err="1">
                <a:latin typeface="SF Pro Display" pitchFamily="2" charset="0"/>
              </a:rPr>
              <a:t>Structuring</a:t>
            </a:r>
            <a:r>
              <a:rPr lang="it-IT" sz="2800" b="1" noProof="0" dirty="0">
                <a:latin typeface="SF Pro Display" pitchFamily="2" charset="0"/>
              </a:rPr>
              <a:t> &amp; </a:t>
            </a:r>
            <a:r>
              <a:rPr lang="it-IT" sz="2800" b="1" noProof="0" dirty="0" err="1">
                <a:latin typeface="SF Pro Display" pitchFamily="2" charset="0"/>
              </a:rPr>
              <a:t>Validation</a:t>
            </a:r>
            <a:endParaRPr lang="it-IT" sz="2800" b="1" noProof="0" dirty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36000E-AED3-697E-6F26-5775856C1517}"/>
                  </a:ext>
                </a:extLst>
              </p:cNvPr>
              <p:cNvSpPr txBox="1"/>
              <p:nvPr/>
            </p:nvSpPr>
            <p:spPr>
              <a:xfrm>
                <a:off x="741838" y="1175603"/>
                <a:ext cx="10605612" cy="343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>
                    <a:latin typeface="SF Pro Display" pitchFamily="2" charset="0"/>
                  </a:rPr>
                  <a:t>To shape </a:t>
                </a:r>
                <a:r>
                  <a:rPr lang="it-IT" noProof="0" dirty="0" err="1">
                    <a:latin typeface="SF Pro Display" pitchFamily="2" charset="0"/>
                  </a:rPr>
                  <a:t>physical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meaning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onto</a:t>
                </a:r>
                <a:r>
                  <a:rPr lang="it-IT" noProof="0" dirty="0">
                    <a:latin typeface="SF Pro Display" pitchFamily="2" charset="0"/>
                  </a:rPr>
                  <a:t> the system, a </a:t>
                </a:r>
                <a:r>
                  <a:rPr lang="it-IT" noProof="0" dirty="0" err="1">
                    <a:latin typeface="SF Pro Display" pitchFamily="2" charset="0"/>
                  </a:rPr>
                  <a:t>structuring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approach</a:t>
                </a:r>
                <a:r>
                  <a:rPr lang="it-IT" noProof="0" dirty="0">
                    <a:latin typeface="SF Pro Display" pitchFamily="2" charset="0"/>
                  </a:rPr>
                  <a:t> in frequency domain </a:t>
                </a:r>
                <a:r>
                  <a:rPr lang="it-IT" noProof="0" dirty="0" err="1">
                    <a:latin typeface="SF Pro Display" pitchFamily="2" charset="0"/>
                  </a:rPr>
                  <a:t>was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used</a:t>
                </a:r>
                <a:endParaRPr lang="it-IT" noProof="0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>
                    <a:latin typeface="SF Pro Display" pitchFamily="2" charset="0"/>
                  </a:rPr>
                  <a:t>The </a:t>
                </a:r>
                <a:r>
                  <a:rPr lang="it-IT" noProof="0" dirty="0" err="1">
                    <a:latin typeface="SF Pro Display" pitchFamily="2" charset="0"/>
                  </a:rPr>
                  <a:t>parameters</a:t>
                </a:r>
                <a:r>
                  <a:rPr lang="it-IT" noProof="0" dirty="0">
                    <a:latin typeface="SF Pro Display" pitchFamily="2" charset="0"/>
                  </a:rPr>
                  <a:t> to estimate </a:t>
                </a:r>
                <a:r>
                  <a:rPr lang="it-IT" noProof="0" dirty="0" err="1">
                    <a:latin typeface="SF Pro Display" pitchFamily="2" charset="0"/>
                  </a:rPr>
                  <a:t>were</a:t>
                </a:r>
                <a:r>
                  <a:rPr lang="it-IT" noProof="0" dirty="0">
                    <a:latin typeface="SF Pro Display" pitchFamily="2" charset="0"/>
                  </a:rPr>
                  <a:t> the </a:t>
                </a:r>
                <a:r>
                  <a:rPr lang="it-IT" noProof="0" dirty="0" err="1">
                    <a:latin typeface="SF Pro Display" pitchFamily="2" charset="0"/>
                  </a:rPr>
                  <a:t>original</a:t>
                </a:r>
                <a:r>
                  <a:rPr lang="it-IT" noProof="0" dirty="0">
                    <a:latin typeface="SF Pro Display" pitchFamily="2" charset="0"/>
                  </a:rPr>
                  <a:t> 6 </a:t>
                </a:r>
                <a:r>
                  <a:rPr lang="it-IT" noProof="0" dirty="0" err="1">
                    <a:latin typeface="SF Pro Display" pitchFamily="2" charset="0"/>
                  </a:rPr>
                  <a:t>parameters</a:t>
                </a:r>
                <a:r>
                  <a:rPr lang="it-IT" noProof="0" dirty="0">
                    <a:latin typeface="SF Pro Display" pitchFamily="2" charset="0"/>
                  </a:rPr>
                  <a:t> of the system: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it-IT" noProof="0" dirty="0">
                    <a:latin typeface="SF Pro Display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noProof="0" dirty="0">
                    <a:latin typeface="SF Pro Display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it-IT" noProof="0" dirty="0">
                    <a:latin typeface="SF Pro Display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noProof="0" dirty="0">
                    <a:latin typeface="SF Pro Display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noProof="0" smtClean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it-IT" noProof="0" dirty="0">
                    <a:latin typeface="SF Pro Display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noProof="0" smtClean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it-IT" noProof="0" dirty="0">
                    <a:latin typeface="SF Pro Display" pitchFamily="2" charset="0"/>
                  </a:rPr>
                  <a:t>; </a:t>
                </a:r>
                <a:r>
                  <a:rPr lang="it-IT" noProof="0" dirty="0" err="1">
                    <a:latin typeface="SF Pro Display" pitchFamily="2" charset="0"/>
                  </a:rPr>
                  <a:t>all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other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matrices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parameters</a:t>
                </a:r>
                <a:r>
                  <a:rPr lang="it-IT" noProof="0" dirty="0">
                    <a:latin typeface="SF Pro Display" pitchFamily="2" charset="0"/>
                  </a:rPr>
                  <a:t>, like the </a:t>
                </a:r>
                <a:r>
                  <a:rPr lang="it-IT" noProof="0" dirty="0" err="1">
                    <a:latin typeface="SF Pro Display" pitchFamily="2" charset="0"/>
                  </a:rPr>
                  <a:t>gravity</a:t>
                </a:r>
                <a:r>
                  <a:rPr lang="it-IT" noProof="0" dirty="0">
                    <a:latin typeface="SF Pro Display" pitchFamily="2" charset="0"/>
                  </a:rPr>
                  <a:t>, </a:t>
                </a:r>
                <a:r>
                  <a:rPr lang="it-IT" noProof="0" dirty="0" err="1">
                    <a:latin typeface="SF Pro Display" pitchFamily="2" charset="0"/>
                  </a:rPr>
                  <a:t>were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assumed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known</a:t>
                </a:r>
                <a:r>
                  <a:rPr lang="it-IT" noProof="0" dirty="0">
                    <a:latin typeface="SF Pro Display" pitchFamily="2" charset="0"/>
                  </a:rPr>
                  <a:t>, just like in the </a:t>
                </a:r>
                <a:r>
                  <a:rPr lang="it-IT" noProof="0" dirty="0" err="1">
                    <a:latin typeface="SF Pro Display" pitchFamily="2" charset="0"/>
                  </a:rPr>
                  <a:t>grey</a:t>
                </a:r>
                <a:r>
                  <a:rPr lang="it-IT" noProof="0" dirty="0">
                    <a:latin typeface="SF Pro Display" pitchFamily="2" charset="0"/>
                  </a:rPr>
                  <a:t>-box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>
                    <a:latin typeface="SF Pro Display" pitchFamily="2" charset="0"/>
                  </a:rPr>
                  <a:t>The system </a:t>
                </a:r>
                <a:r>
                  <a:rPr lang="it-IT" noProof="0" dirty="0" err="1">
                    <a:latin typeface="SF Pro Display" pitchFamily="2" charset="0"/>
                  </a:rPr>
                  <a:t>was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assumed</a:t>
                </a:r>
                <a:r>
                  <a:rPr lang="it-IT" noProof="0" dirty="0">
                    <a:latin typeface="SF Pro Display" pitchFamily="2" charset="0"/>
                  </a:rPr>
                  <a:t> to be </a:t>
                </a:r>
                <a:r>
                  <a:rPr lang="it-IT" noProof="0" dirty="0" err="1">
                    <a:latin typeface="SF Pro Display" pitchFamily="2" charset="0"/>
                  </a:rPr>
                  <a:t>order</a:t>
                </a:r>
                <a:r>
                  <a:rPr lang="it-IT" noProof="0" dirty="0">
                    <a:latin typeface="SF Pro Display" pitchFamily="2" charset="0"/>
                  </a:rPr>
                  <a:t> 3, </a:t>
                </a:r>
                <a:r>
                  <a:rPr lang="it-IT" noProof="0" dirty="0" err="1">
                    <a:latin typeface="SF Pro Display" pitchFamily="2" charset="0"/>
                  </a:rPr>
                  <a:t>while</a:t>
                </a:r>
                <a:r>
                  <a:rPr lang="it-IT" noProof="0" dirty="0">
                    <a:latin typeface="SF Pro Display" pitchFamily="2" charset="0"/>
                  </a:rPr>
                  <a:t> the frequency </a:t>
                </a:r>
                <a:r>
                  <a:rPr lang="it-IT" noProof="0" dirty="0" err="1">
                    <a:latin typeface="SF Pro Display" pitchFamily="2" charset="0"/>
                  </a:rPr>
                  <a:t>investigated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were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noProof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b="0" i="1" noProof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it-IT" b="0" i="1" noProof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it-IT" i="1" noProof="0" dirty="0" err="1">
                    <a:latin typeface=""/>
                  </a:rPr>
                  <a:t>logspace</a:t>
                </a:r>
                <a:r>
                  <a:rPr lang="it-IT" i="1" noProof="0" dirty="0">
                    <a:latin typeface=""/>
                  </a:rPr>
                  <a:t>(-1, 2, 1000)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noProof="0" dirty="0" err="1">
                    <a:latin typeface="SF Pro Display" pitchFamily="2" charset="0"/>
                  </a:rPr>
                  <a:t>Although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p,f</a:t>
                </a:r>
                <a:r>
                  <a:rPr lang="it-IT" b="1" noProof="0" dirty="0">
                    <a:latin typeface="SF Pro Display" pitchFamily="2" charset="0"/>
                  </a:rPr>
                  <a:t> = (96, 32) </a:t>
                </a:r>
                <a:r>
                  <a:rPr lang="it-IT" b="1" noProof="0" dirty="0" err="1">
                    <a:latin typeface="SF Pro Display" pitchFamily="2" charset="0"/>
                  </a:rPr>
                  <a:t>give</a:t>
                </a:r>
                <a:r>
                  <a:rPr lang="it-IT" b="1" noProof="0" dirty="0">
                    <a:latin typeface="SF Pro Display" pitchFamily="2" charset="0"/>
                  </a:rPr>
                  <a:t> the best VAF for the black-box model, </a:t>
                </a:r>
                <a:r>
                  <a:rPr lang="it-IT" b="1" noProof="0" dirty="0" err="1">
                    <a:latin typeface="SF Pro Display" pitchFamily="2" charset="0"/>
                  </a:rPr>
                  <a:t>using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these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parameters</a:t>
                </a:r>
                <a:r>
                  <a:rPr lang="it-IT" b="1" noProof="0" dirty="0">
                    <a:latin typeface="SF Pro Display" pitchFamily="2" charset="0"/>
                  </a:rPr>
                  <a:t> for the </a:t>
                </a:r>
                <a:r>
                  <a:rPr lang="it-IT" b="1" noProof="0" dirty="0" err="1">
                    <a:latin typeface="SF Pro Display" pitchFamily="2" charset="0"/>
                  </a:rPr>
                  <a:t>structuring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yielded</a:t>
                </a:r>
                <a:r>
                  <a:rPr lang="it-IT" b="1" noProof="0" dirty="0">
                    <a:latin typeface="SF Pro Display" pitchFamily="2" charset="0"/>
                  </a:rPr>
                  <a:t> large </a:t>
                </a:r>
                <a:r>
                  <a:rPr lang="it-IT" b="1" noProof="0" dirty="0" err="1">
                    <a:latin typeface="SF Pro Display" pitchFamily="2" charset="0"/>
                  </a:rPr>
                  <a:t>parameter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errors</a:t>
                </a:r>
                <a:r>
                  <a:rPr lang="it-IT" b="1" noProof="0" dirty="0">
                    <a:latin typeface="SF Pro Display" pitchFamily="2" charset="0"/>
                  </a:rPr>
                  <a:t>. Therefore, </a:t>
                </a:r>
                <a:r>
                  <a:rPr lang="it-IT" b="1" noProof="0" dirty="0" err="1">
                    <a:latin typeface="SF Pro Display" pitchFamily="2" charset="0"/>
                  </a:rPr>
                  <a:t>another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search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was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done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specifically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trying</a:t>
                </a:r>
                <a:r>
                  <a:rPr lang="it-IT" b="1" noProof="0" dirty="0">
                    <a:latin typeface="SF Pro Display" pitchFamily="2" charset="0"/>
                  </a:rPr>
                  <a:t> to </a:t>
                </a:r>
                <a:r>
                  <a:rPr lang="it-IT" b="1" noProof="0" dirty="0" err="1">
                    <a:latin typeface="SF Pro Display" pitchFamily="2" charset="0"/>
                  </a:rPr>
                  <a:t>find</a:t>
                </a:r>
                <a:r>
                  <a:rPr lang="it-IT" b="1" noProof="0" dirty="0">
                    <a:latin typeface="SF Pro Display" pitchFamily="2" charset="0"/>
                  </a:rPr>
                  <a:t> the best </a:t>
                </a:r>
                <a:r>
                  <a:rPr lang="it-IT" b="1" noProof="0" dirty="0" err="1">
                    <a:latin typeface="SF Pro Display" pitchFamily="2" charset="0"/>
                  </a:rPr>
                  <a:t>couple</a:t>
                </a:r>
                <a:r>
                  <a:rPr lang="it-IT" b="1" noProof="0" dirty="0">
                    <a:latin typeface="SF Pro Display" pitchFamily="2" charset="0"/>
                  </a:rPr>
                  <a:t>, </a:t>
                </a:r>
                <a:r>
                  <a:rPr lang="it-IT" b="1" noProof="0" dirty="0" err="1">
                    <a:latin typeface="SF Pro Display" pitchFamily="2" charset="0"/>
                  </a:rPr>
                  <a:t>at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fixed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initial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guess</a:t>
                </a:r>
                <a:r>
                  <a:rPr lang="it-IT" b="1" noProof="0" dirty="0">
                    <a:latin typeface="SF Pro Display" pitchFamily="2" charset="0"/>
                  </a:rPr>
                  <a:t>, </a:t>
                </a:r>
                <a:r>
                  <a:rPr lang="it-IT" b="1" noProof="0" dirty="0" err="1">
                    <a:latin typeface="SF Pro Display" pitchFamily="2" charset="0"/>
                  </a:rPr>
                  <a:t>which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would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return</a:t>
                </a:r>
                <a:r>
                  <a:rPr lang="it-IT" b="1" noProof="0" dirty="0">
                    <a:latin typeface="SF Pro Display" pitchFamily="2" charset="0"/>
                  </a:rPr>
                  <a:t> the best </a:t>
                </a:r>
                <a:r>
                  <a:rPr lang="it-IT" b="1" noProof="0" dirty="0" err="1">
                    <a:latin typeface="SF Pro Display" pitchFamily="2" charset="0"/>
                  </a:rPr>
                  <a:t>estimated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parameters</a:t>
                </a:r>
                <a:endParaRPr lang="it-IT" b="1" noProof="0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noProof="0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noProof="0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noProof="0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noProof="0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noProof="0" dirty="0">
                  <a:latin typeface="SF Pro Display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36000E-AED3-697E-6F26-5775856C1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38" y="1175603"/>
                <a:ext cx="10605612" cy="3437736"/>
              </a:xfrm>
              <a:prstGeom prst="rect">
                <a:avLst/>
              </a:prstGeom>
              <a:blipFill>
                <a:blip r:embed="rId3"/>
                <a:stretch>
                  <a:fillRect l="-359" t="-7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8DA361A-AD13-3670-91F6-855D0058EC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168607"/>
                  </p:ext>
                </p:extLst>
              </p:nvPr>
            </p:nvGraphicFramePr>
            <p:xfrm>
              <a:off x="3207862" y="4838854"/>
              <a:ext cx="8128002" cy="75780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+0.1907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-6.2255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-2.5885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-13.6483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+448.8926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78DA361A-AD13-3670-91F6-855D0058EC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7168607"/>
                  </p:ext>
                </p:extLst>
              </p:nvPr>
            </p:nvGraphicFramePr>
            <p:xfrm>
              <a:off x="3207862" y="4838854"/>
              <a:ext cx="8128002" cy="75780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t="-3226" r="-500935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3226" r="-400935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226" r="-300935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302830" t="-3226" r="-203774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399065" t="-3226" r="-101869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499065" t="-3226" r="-1869" b="-1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+0.1907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-6.2255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-2.5885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-13.6483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+448.8926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FBEEE87-F2F6-9855-4F0B-3AF22C282725}"/>
              </a:ext>
            </a:extLst>
          </p:cNvPr>
          <p:cNvSpPr txBox="1"/>
          <p:nvPr/>
        </p:nvSpPr>
        <p:spPr>
          <a:xfrm>
            <a:off x="6029324" y="3314697"/>
            <a:ext cx="250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 err="1">
                <a:latin typeface="SF Pro Display" pitchFamily="2" charset="0"/>
              </a:rPr>
              <a:t>Initial</a:t>
            </a:r>
            <a:r>
              <a:rPr lang="it-IT" noProof="0">
                <a:latin typeface="SF Pro Display" pitchFamily="2" charset="0"/>
              </a:rPr>
              <a:t> Guess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5D248-87F5-3644-40E4-1B38B739636A}"/>
              </a:ext>
            </a:extLst>
          </p:cNvPr>
          <p:cNvSpPr txBox="1"/>
          <p:nvPr/>
        </p:nvSpPr>
        <p:spPr>
          <a:xfrm>
            <a:off x="6096000" y="4465092"/>
            <a:ext cx="250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 err="1">
                <a:latin typeface="SF Pro Display" pitchFamily="2" charset="0"/>
              </a:rPr>
              <a:t>Estimated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Parameters</a:t>
            </a:r>
            <a:endParaRPr lang="it-IT" noProof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F817D77-6EC5-1BDB-B396-04B99B977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4917525"/>
                  </p:ext>
                </p:extLst>
              </p:nvPr>
            </p:nvGraphicFramePr>
            <p:xfrm>
              <a:off x="3219448" y="3658621"/>
              <a:ext cx="8128002" cy="75780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300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FF817D77-6EC5-1BDB-B396-04B99B9772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4917525"/>
                  </p:ext>
                </p:extLst>
              </p:nvPr>
            </p:nvGraphicFramePr>
            <p:xfrm>
              <a:off x="3219448" y="3658621"/>
              <a:ext cx="8128002" cy="75780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935" t="-3226" r="-500935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100935" t="-3226" r="-400935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200935" t="-3226" r="-300935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303774" t="-3226" r="-203774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400000" t="-3226" r="-101869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500000" t="-3226" r="-1869" b="-1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300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8557BD4-7081-EFF8-EBA8-885CBA8251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916938"/>
              </p:ext>
            </p:extLst>
          </p:nvPr>
        </p:nvGraphicFramePr>
        <p:xfrm>
          <a:off x="741838" y="4140617"/>
          <a:ext cx="22606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837">
                  <a:extLst>
                    <a:ext uri="{9D8B030D-6E8A-4147-A177-3AD203B41FA5}">
                      <a16:colId xmlns:a16="http://schemas.microsoft.com/office/drawing/2014/main" val="2990343571"/>
                    </a:ext>
                  </a:extLst>
                </a:gridCol>
                <a:gridCol w="1020763">
                  <a:extLst>
                    <a:ext uri="{9D8B030D-6E8A-4147-A177-3AD203B41FA5}">
                      <a16:colId xmlns:a16="http://schemas.microsoft.com/office/drawing/2014/main" val="3335104009"/>
                    </a:ext>
                  </a:extLst>
                </a:gridCol>
              </a:tblGrid>
              <a:tr h="304454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err="1">
                          <a:latin typeface="SF Pro Display" pitchFamily="2" charset="0"/>
                        </a:rPr>
                        <a:t>n</a:t>
                      </a:r>
                      <a:endParaRPr lang="it-IT" b="0" i="0" noProof="0">
                        <a:latin typeface="SF Pro Display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solidFill>
                            <a:schemeClr val="tx1"/>
                          </a:solidFill>
                          <a:latin typeface="SF Pro Display" pitchFamily="2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891915"/>
                  </a:ext>
                </a:extLst>
              </a:tr>
              <a:tr h="324979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err="1">
                          <a:solidFill>
                            <a:srgbClr val="FFFFFF"/>
                          </a:solidFill>
                          <a:latin typeface="SF Pro Display" pitchFamily="2" charset="0"/>
                        </a:rPr>
                        <a:t>p</a:t>
                      </a:r>
                      <a:endParaRPr lang="it-IT" b="0" i="0" noProof="0">
                        <a:solidFill>
                          <a:srgbClr val="FFFFFF"/>
                        </a:solidFill>
                        <a:latin typeface="SF Pro Display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350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882574"/>
                  </a:ext>
                </a:extLst>
              </a:tr>
              <a:tr h="324979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err="1">
                          <a:solidFill>
                            <a:srgbClr val="FFFFFF"/>
                          </a:solidFill>
                          <a:latin typeface="SF Pro Display" pitchFamily="2" charset="0"/>
                        </a:rPr>
                        <a:t>f</a:t>
                      </a:r>
                      <a:endParaRPr lang="it-IT" b="0" i="0" noProof="0">
                        <a:solidFill>
                          <a:srgbClr val="FFFFFF"/>
                        </a:solidFill>
                        <a:latin typeface="SF Pro Display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9821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478BE50-FAB5-AF24-6C2C-B38ED3A45BB3}"/>
              </a:ext>
            </a:extLst>
          </p:cNvPr>
          <p:cNvSpPr txBox="1"/>
          <p:nvPr/>
        </p:nvSpPr>
        <p:spPr>
          <a:xfrm>
            <a:off x="887829" y="3728233"/>
            <a:ext cx="1968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noProof="0"/>
              <a:t>Best </a:t>
            </a:r>
            <a:r>
              <a:rPr lang="it-IT" b="1" noProof="0" err="1"/>
              <a:t>Hyperparams</a:t>
            </a:r>
            <a:endParaRPr lang="it-IT" b="1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83FE9-70CE-F448-108A-71D2617ECA62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4108942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B8654-C55C-A406-0303-A1EF6A0B2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F877075-5A20-1830-00DC-D051742B7CBC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45843F-4AA1-BC43-153D-84C97017C23D}"/>
              </a:ext>
            </a:extLst>
          </p:cNvPr>
          <p:cNvSpPr/>
          <p:nvPr/>
        </p:nvSpPr>
        <p:spPr>
          <a:xfrm>
            <a:off x="4147239" y="6375454"/>
            <a:ext cx="5911161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3E9C8-C559-DF6A-6BB4-9C9A8CC97A52}"/>
              </a:ext>
            </a:extLst>
          </p:cNvPr>
          <p:cNvSpPr txBox="1"/>
          <p:nvPr/>
        </p:nvSpPr>
        <p:spPr>
          <a:xfrm>
            <a:off x="5229531" y="6375454"/>
            <a:ext cx="4155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>
                <a:latin typeface="SF Pro Display" pitchFamily="2" charset="0"/>
              </a:rPr>
              <a:t>T2.5 – </a:t>
            </a:r>
            <a:r>
              <a:rPr lang="it-IT" sz="1800" noProof="0">
                <a:latin typeface="SF Pro Display" pitchFamily="2" charset="0"/>
              </a:rPr>
              <a:t>Use the 3211 </a:t>
            </a:r>
            <a:r>
              <a:rPr lang="it-IT" sz="1800" noProof="0" err="1">
                <a:latin typeface="SF Pro Display" pitchFamily="2" charset="0"/>
              </a:rPr>
              <a:t>sequence</a:t>
            </a:r>
            <a:r>
              <a:rPr lang="it-IT" sz="1800" noProof="0">
                <a:latin typeface="SF Pro Display" pitchFamily="2" charset="0"/>
              </a:rPr>
              <a:t> to validate</a:t>
            </a:r>
            <a:endParaRPr lang="it-IT" noProof="0">
              <a:latin typeface="SF Pro Display" pitchFamily="2" charset="0"/>
            </a:endParaRPr>
          </a:p>
          <a:p>
            <a:endParaRPr lang="it-IT" noProof="0">
              <a:latin typeface="SF Pro Displ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59EBB9-66AD-617F-5975-39C72416AB97}"/>
              </a:ext>
            </a:extLst>
          </p:cNvPr>
          <p:cNvSpPr txBox="1"/>
          <p:nvPr/>
        </p:nvSpPr>
        <p:spPr>
          <a:xfrm>
            <a:off x="3256279" y="632131"/>
            <a:ext cx="5679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Drone </a:t>
            </a:r>
            <a:r>
              <a:rPr lang="it-IT" sz="2800" b="1" noProof="0" dirty="0" err="1">
                <a:latin typeface="SF Pro Display" pitchFamily="2" charset="0"/>
              </a:rPr>
              <a:t>Validation</a:t>
            </a:r>
            <a:r>
              <a:rPr lang="it-IT" sz="2800" b="1" noProof="0" dirty="0">
                <a:latin typeface="SF Pro Display" pitchFamily="2" charset="0"/>
              </a:rPr>
              <a:t> </a:t>
            </a:r>
            <a:r>
              <a:rPr lang="it-IT" sz="2800" b="1" noProof="0" dirty="0" err="1">
                <a:latin typeface="SF Pro Display" pitchFamily="2" charset="0"/>
              </a:rPr>
              <a:t>Results</a:t>
            </a:r>
            <a:endParaRPr lang="it-IT" sz="2800" b="1" noProof="0" dirty="0">
              <a:latin typeface="SF Pro Display" pitchFamily="2" charset="0"/>
            </a:endParaRPr>
          </a:p>
        </p:txBody>
      </p:sp>
      <p:pic>
        <p:nvPicPr>
          <p:cNvPr id="10" name="Picture 9" descr="A diagram of a plot&#10;&#10;AI-generated content may be incorrect.">
            <a:extLst>
              <a:ext uri="{FF2B5EF4-FFF2-40B4-BE49-F238E27FC236}">
                <a16:creationId xmlns:a16="http://schemas.microsoft.com/office/drawing/2014/main" id="{AB81095C-5CE5-5E4C-9A49-9B9D59CE7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38" y="1237357"/>
            <a:ext cx="3055849" cy="2291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620B09-5245-7096-A114-0D9ACF6C3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634625"/>
              </p:ext>
            </p:extLst>
          </p:nvPr>
        </p:nvGraphicFramePr>
        <p:xfrm>
          <a:off x="4705349" y="4213490"/>
          <a:ext cx="2781300" cy="14777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1597196024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789169637"/>
                    </a:ext>
                  </a:extLst>
                </a:gridCol>
              </a:tblGrid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err="1">
                          <a:latin typeface="SF Pro Display" pitchFamily="2" charset="0"/>
                        </a:rPr>
                        <a:t>Type</a:t>
                      </a:r>
                      <a:endParaRPr lang="it-IT" b="0" i="0" noProof="0">
                        <a:latin typeface="SF Pro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250705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VAF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91.7566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60561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91.7566%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553464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0.018031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09649"/>
                  </a:ext>
                </a:extLst>
              </a:tr>
            </a:tbl>
          </a:graphicData>
        </a:graphic>
      </p:graphicFrame>
      <p:pic>
        <p:nvPicPr>
          <p:cNvPr id="15" name="Picture 14" descr="A graph showing a line&#10;&#10;AI-generated content may be incorrect.">
            <a:extLst>
              <a:ext uri="{FF2B5EF4-FFF2-40B4-BE49-F238E27FC236}">
                <a16:creationId xmlns:a16="http://schemas.microsoft.com/office/drawing/2014/main" id="{CF78DCED-28A1-359C-9A50-88E029E9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074" y="1284686"/>
            <a:ext cx="3055849" cy="2291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9CDB275-5FB4-C3BD-D0FF-1C0B02A07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813" y="1250008"/>
            <a:ext cx="3055849" cy="2291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A graph of a graph with blue and white lines&#10;&#10;AI-generated content may be incorrect.">
            <a:extLst>
              <a:ext uri="{FF2B5EF4-FFF2-40B4-BE49-F238E27FC236}">
                <a16:creationId xmlns:a16="http://schemas.microsoft.com/office/drawing/2014/main" id="{21AF1FF2-28BA-A90D-AE5C-D7FA83B75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813" y="3705908"/>
            <a:ext cx="3070556" cy="23029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A graph of a black-box&#10;&#10;AI-generated content may be incorrect.">
            <a:extLst>
              <a:ext uri="{FF2B5EF4-FFF2-40B4-BE49-F238E27FC236}">
                <a16:creationId xmlns:a16="http://schemas.microsoft.com/office/drawing/2014/main" id="{C10AB8B6-A4EC-FEC4-1AEA-7CE4BD521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37" y="3705908"/>
            <a:ext cx="3055849" cy="22918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B2EEE2-82D0-F05D-8377-CC5B67E677C1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416231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rone with battery and wires&#10;&#10;Description automatically generated with medium confidence">
            <a:extLst>
              <a:ext uri="{FF2B5EF4-FFF2-40B4-BE49-F238E27FC236}">
                <a16:creationId xmlns:a16="http://schemas.microsoft.com/office/drawing/2014/main" id="{6CCFC870-2FB1-B52F-25C4-48A882B6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60" y="1770941"/>
            <a:ext cx="4771929" cy="3702198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F42BC4-742D-5A8F-7728-0DD900AF443A}"/>
              </a:ext>
            </a:extLst>
          </p:cNvPr>
          <p:cNvSpPr txBox="1"/>
          <p:nvPr/>
        </p:nvSpPr>
        <p:spPr>
          <a:xfrm>
            <a:off x="4841490" y="767492"/>
            <a:ext cx="2509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The </a:t>
            </a:r>
            <a:r>
              <a:rPr lang="it-IT" sz="2800" b="1" noProof="0" dirty="0" err="1">
                <a:latin typeface="SF Pro Display" pitchFamily="2" charset="0"/>
              </a:rPr>
              <a:t>quadrotor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0D64EC-91F0-2D96-2796-1025E0235B26}"/>
              </a:ext>
            </a:extLst>
          </p:cNvPr>
          <p:cNvSpPr txBox="1"/>
          <p:nvPr/>
        </p:nvSpPr>
        <p:spPr>
          <a:xfrm>
            <a:off x="1312149" y="2625304"/>
            <a:ext cx="455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noProof="0"/>
              <a:t>Small </a:t>
            </a:r>
            <a:r>
              <a:rPr lang="it-IT" sz="2800" noProof="0" err="1"/>
              <a:t>Multirotor</a:t>
            </a:r>
            <a:r>
              <a:rPr lang="it-IT" sz="2800" noProof="0"/>
              <a:t> UAV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1D53D-EA2D-DD7B-7A07-337890185720}"/>
              </a:ext>
            </a:extLst>
          </p:cNvPr>
          <p:cNvSpPr txBox="1"/>
          <p:nvPr/>
        </p:nvSpPr>
        <p:spPr>
          <a:xfrm>
            <a:off x="2431668" y="3227049"/>
            <a:ext cx="2303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noProof="0" err="1"/>
              <a:t>Weigth</a:t>
            </a:r>
            <a:r>
              <a:rPr lang="it-IT" sz="2400" noProof="0"/>
              <a:t>: 270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noProof="0"/>
              <a:t>Size: 20x20 cm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8FBA77-603C-2D00-C21B-75F4182B5C76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3587708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270E2-555B-72A2-82C6-E01782FA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8BD04B-D998-C78C-3347-E7AFEF6E2B5C}"/>
              </a:ext>
            </a:extLst>
          </p:cNvPr>
          <p:cNvSpPr txBox="1"/>
          <p:nvPr/>
        </p:nvSpPr>
        <p:spPr>
          <a:xfrm>
            <a:off x="2149475" y="1905506"/>
            <a:ext cx="78930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noProof="0">
                <a:latin typeface="SF Pro Display" pitchFamily="2" charset="0"/>
              </a:rPr>
              <a:t>TASK 3</a:t>
            </a:r>
          </a:p>
          <a:p>
            <a:pPr algn="ctr"/>
            <a:r>
              <a:rPr lang="it-IT" sz="9600" noProof="0">
                <a:latin typeface="SF Pro Display" pitchFamily="2" charset="0"/>
              </a:rPr>
              <a:t>Monte Carlo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A37E2-5105-591E-8BAD-F07CE41A9100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3663925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27800-D6AD-09FB-0BE3-895F1DD81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7E8122C-86CD-3999-64B7-293FBF276890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FD7F4D2-4DA9-3759-48DA-EADB6F7C305A}"/>
              </a:ext>
            </a:extLst>
          </p:cNvPr>
          <p:cNvSpPr/>
          <p:nvPr/>
        </p:nvSpPr>
        <p:spPr>
          <a:xfrm>
            <a:off x="4147240" y="6375454"/>
            <a:ext cx="992320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77F034-362F-F1E3-82F7-CAFFCD5A6495}"/>
              </a:ext>
            </a:extLst>
          </p:cNvPr>
          <p:cNvSpPr txBox="1"/>
          <p:nvPr/>
        </p:nvSpPr>
        <p:spPr>
          <a:xfrm>
            <a:off x="5229531" y="6375454"/>
            <a:ext cx="3054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>
                <a:latin typeface="SF Pro Display" pitchFamily="2" charset="0"/>
              </a:rPr>
              <a:t>T3.1 – </a:t>
            </a:r>
            <a:r>
              <a:rPr lang="it-IT" sz="1800" noProof="0" err="1">
                <a:latin typeface="SF Pro Display" pitchFamily="2" charset="0"/>
              </a:rPr>
              <a:t>All</a:t>
            </a:r>
            <a:r>
              <a:rPr lang="it-IT" sz="1800" noProof="0">
                <a:latin typeface="SF Pro Display" pitchFamily="2" charset="0"/>
              </a:rPr>
              <a:t> Models </a:t>
            </a:r>
            <a:r>
              <a:rPr lang="it-IT" sz="1800" noProof="0" err="1">
                <a:latin typeface="SF Pro Display" pitchFamily="2" charset="0"/>
              </a:rPr>
              <a:t>Comparison</a:t>
            </a:r>
            <a:endParaRPr lang="it-IT" noProof="0">
              <a:latin typeface="SF Pro Display" pitchFamily="2" charset="0"/>
            </a:endParaRPr>
          </a:p>
          <a:p>
            <a:endParaRPr lang="it-IT" noProof="0">
              <a:latin typeface="SF Pro Displ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939CA-E977-206C-85B1-8B89AFC95839}"/>
              </a:ext>
            </a:extLst>
          </p:cNvPr>
          <p:cNvSpPr txBox="1"/>
          <p:nvPr/>
        </p:nvSpPr>
        <p:spPr>
          <a:xfrm>
            <a:off x="3959569" y="601583"/>
            <a:ext cx="427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Models </a:t>
            </a:r>
            <a:r>
              <a:rPr lang="it-IT" sz="2800" b="1" noProof="0" dirty="0" err="1">
                <a:latin typeface="SF Pro Display" pitchFamily="2" charset="0"/>
              </a:rPr>
              <a:t>Comparison</a:t>
            </a:r>
            <a:endParaRPr lang="it-IT" sz="2800" b="1" noProof="0" dirty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C77EEE6E-3499-B073-7FF7-B70A369547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544378"/>
                  </p:ext>
                </p:extLst>
              </p:nvPr>
            </p:nvGraphicFramePr>
            <p:xfrm>
              <a:off x="717607" y="1124803"/>
              <a:ext cx="10756784" cy="149396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44598">
                      <a:extLst>
                        <a:ext uri="{9D8B030D-6E8A-4147-A177-3AD203B41FA5}">
                          <a16:colId xmlns:a16="http://schemas.microsoft.com/office/drawing/2014/main" val="3464737729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242162869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𝑹𝑴𝑺𝑬</m:t>
                                  </m:r>
                                </m:e>
                              </m:rad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+0.1192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-5.9755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-2.6478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-10.1647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+450.7100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784878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Grey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-0.1057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+0.1207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-5.9824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-10.0064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+450.7557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0.91%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7885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+0.1907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-6.2255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-2.5885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-13.6483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+448.8926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29.89%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C77EEE6E-3499-B073-7FF7-B70A369547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544378"/>
                  </p:ext>
                </p:extLst>
              </p:nvPr>
            </p:nvGraphicFramePr>
            <p:xfrm>
              <a:off x="717607" y="1124803"/>
              <a:ext cx="10756784" cy="149396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44598">
                      <a:extLst>
                        <a:ext uri="{9D8B030D-6E8A-4147-A177-3AD203B41FA5}">
                          <a16:colId xmlns:a16="http://schemas.microsoft.com/office/drawing/2014/main" val="3464737729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  <a:gridCol w="1344598">
                      <a:extLst>
                        <a:ext uri="{9D8B030D-6E8A-4147-A177-3AD203B41FA5}">
                          <a16:colId xmlns:a16="http://schemas.microsoft.com/office/drawing/2014/main" val="2421628696"/>
                        </a:ext>
                      </a:extLst>
                    </a:gridCol>
                  </a:tblGrid>
                  <a:tr h="391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100943" t="-6452" r="-601887" b="-3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200943" t="-6452" r="-501887" b="-3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300943" t="-6452" r="-401887" b="-3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400943" t="-6452" r="-301887" b="-3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500943" t="-6452" r="-201887" b="-3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600943" t="-6452" r="-101887" b="-3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700943" t="-6452" r="-1887" b="-3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+0.1192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-5.9755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-2.6478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-10.1647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+450.7100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784878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Grey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-0.1057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+0.1207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-5.9824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-10.0064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+450.7557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0.91%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7885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-0.1323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+0.1907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-6.2255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-2.5885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-13.6483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+448.8926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29.89%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Picture 3" descr="A graph with blue and white squares&#10;&#10;AI-generated content may be incorrect.">
            <a:extLst>
              <a:ext uri="{FF2B5EF4-FFF2-40B4-BE49-F238E27FC236}">
                <a16:creationId xmlns:a16="http://schemas.microsoft.com/office/drawing/2014/main" id="{5EF3CDC3-9BB3-343D-4805-08F0E20B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37" y="2727351"/>
            <a:ext cx="4494808" cy="337110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A graph of a comparison of a gray box&#10;&#10;AI-generated content may be incorrect.">
            <a:extLst>
              <a:ext uri="{FF2B5EF4-FFF2-40B4-BE49-F238E27FC236}">
                <a16:creationId xmlns:a16="http://schemas.microsoft.com/office/drawing/2014/main" id="{548D2067-C599-1E2D-3645-F9B1AC3AB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355" y="2727351"/>
            <a:ext cx="4494808" cy="3371106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DEAB92-BE51-459F-E4A4-9FBB53082C51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1329147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E0DCD-3771-18A0-3905-97A9863E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231FC3-9F2F-FE5D-C8EB-432F834C86C4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C80255-0330-DBB7-F6DD-DD82CA7F652E}"/>
              </a:ext>
            </a:extLst>
          </p:cNvPr>
          <p:cNvSpPr/>
          <p:nvPr/>
        </p:nvSpPr>
        <p:spPr>
          <a:xfrm>
            <a:off x="4147240" y="6375454"/>
            <a:ext cx="1664982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CB5496-C10F-1A7E-8AF8-82868D27BB3B}"/>
              </a:ext>
            </a:extLst>
          </p:cNvPr>
          <p:cNvSpPr txBox="1"/>
          <p:nvPr/>
        </p:nvSpPr>
        <p:spPr>
          <a:xfrm>
            <a:off x="3959569" y="665412"/>
            <a:ext cx="427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Monte Carlo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6F452-4CAF-9E6D-9681-D95B2739CE81}"/>
              </a:ext>
            </a:extLst>
          </p:cNvPr>
          <p:cNvSpPr txBox="1"/>
          <p:nvPr/>
        </p:nvSpPr>
        <p:spPr>
          <a:xfrm>
            <a:off x="741838" y="1267374"/>
            <a:ext cx="10605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dirty="0">
                <a:latin typeface="SF Pro Display" pitchFamily="2" charset="0"/>
              </a:rPr>
              <a:t>In </a:t>
            </a:r>
            <a:r>
              <a:rPr lang="it-IT" noProof="0" dirty="0" err="1">
                <a:latin typeface="SF Pro Display" pitchFamily="2" charset="0"/>
              </a:rPr>
              <a:t>order</a:t>
            </a:r>
            <a:r>
              <a:rPr lang="it-IT" noProof="0" dirty="0">
                <a:latin typeface="SF Pro Display" pitchFamily="2" charset="0"/>
              </a:rPr>
              <a:t> to </a:t>
            </a:r>
            <a:r>
              <a:rPr lang="it-IT" noProof="0" dirty="0" err="1">
                <a:latin typeface="SF Pro Display" pitchFamily="2" charset="0"/>
              </a:rPr>
              <a:t>assess</a:t>
            </a:r>
            <a:r>
              <a:rPr lang="it-IT" noProof="0" dirty="0">
                <a:latin typeface="SF Pro Display" pitchFamily="2" charset="0"/>
              </a:rPr>
              <a:t> the </a:t>
            </a:r>
            <a:r>
              <a:rPr lang="it-IT" noProof="0" dirty="0" err="1">
                <a:latin typeface="SF Pro Display" pitchFamily="2" charset="0"/>
              </a:rPr>
              <a:t>robustness</a:t>
            </a:r>
            <a:r>
              <a:rPr lang="it-IT" noProof="0" dirty="0">
                <a:latin typeface="SF Pro Display" pitchFamily="2" charset="0"/>
              </a:rPr>
              <a:t> of the frequency-domain </a:t>
            </a:r>
            <a:r>
              <a:rPr lang="it-IT" noProof="0" dirty="0" err="1">
                <a:latin typeface="SF Pro Display" pitchFamily="2" charset="0"/>
              </a:rPr>
              <a:t>grey</a:t>
            </a:r>
            <a:r>
              <a:rPr lang="it-IT" noProof="0" dirty="0">
                <a:latin typeface="SF Pro Display" pitchFamily="2" charset="0"/>
              </a:rPr>
              <a:t>-box and the model </a:t>
            </a:r>
            <a:r>
              <a:rPr lang="it-IT" noProof="0" dirty="0" err="1">
                <a:latin typeface="SF Pro Display" pitchFamily="2" charset="0"/>
              </a:rPr>
              <a:t>estimated</a:t>
            </a:r>
            <a:r>
              <a:rPr lang="it-IT" noProof="0" dirty="0">
                <a:latin typeface="SF Pro Display" pitchFamily="2" charset="0"/>
              </a:rPr>
              <a:t> from PBSID-</a:t>
            </a:r>
            <a:r>
              <a:rPr lang="it-IT" noProof="0" dirty="0" err="1">
                <a:latin typeface="SF Pro Display" pitchFamily="2" charset="0"/>
              </a:rPr>
              <a:t>based</a:t>
            </a:r>
            <a:r>
              <a:rPr lang="it-IT" noProof="0" dirty="0">
                <a:latin typeface="SF Pro Display" pitchFamily="2" charset="0"/>
              </a:rPr>
              <a:t> black-box models, a Monte Carlo </a:t>
            </a:r>
            <a:r>
              <a:rPr lang="it-IT" noProof="0" dirty="0" err="1">
                <a:latin typeface="SF Pro Display" pitchFamily="2" charset="0"/>
              </a:rPr>
              <a:t>analysis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was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conducted</a:t>
            </a:r>
            <a:endParaRPr lang="it-IT" noProof="0" dirty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noProof="0" dirty="0" err="1">
                <a:latin typeface="SF Pro Display" pitchFamily="2" charset="0"/>
              </a:rPr>
              <a:t>N</a:t>
            </a:r>
            <a:r>
              <a:rPr lang="it-IT" b="1" noProof="0" dirty="0">
                <a:latin typeface="SF Pro Display" pitchFamily="2" charset="0"/>
              </a:rPr>
              <a:t> </a:t>
            </a:r>
            <a:r>
              <a:rPr lang="it-IT" b="1" noProof="0" dirty="0" err="1">
                <a:latin typeface="SF Pro Display" pitchFamily="2" charset="0"/>
              </a:rPr>
              <a:t>repeated</a:t>
            </a:r>
            <a:r>
              <a:rPr lang="it-IT" b="1" noProof="0" dirty="0">
                <a:latin typeface="SF Pro Display" pitchFamily="2" charset="0"/>
              </a:rPr>
              <a:t> </a:t>
            </a:r>
            <a:r>
              <a:rPr lang="it-IT" b="1" noProof="0" dirty="0" err="1">
                <a:latin typeface="SF Pro Display" pitchFamily="2" charset="0"/>
              </a:rPr>
              <a:t>identification</a:t>
            </a:r>
            <a:r>
              <a:rPr lang="it-IT" b="1" noProof="0" dirty="0">
                <a:latin typeface="SF Pro Display" pitchFamily="2" charset="0"/>
              </a:rPr>
              <a:t> </a:t>
            </a:r>
            <a:r>
              <a:rPr lang="it-IT" b="1" noProof="0" dirty="0" err="1">
                <a:latin typeface="SF Pro Display" pitchFamily="2" charset="0"/>
              </a:rPr>
              <a:t>runs</a:t>
            </a:r>
            <a:r>
              <a:rPr lang="it-IT" b="1" noProof="0" dirty="0">
                <a:latin typeface="SF Pro Display" pitchFamily="2" charset="0"/>
              </a:rPr>
              <a:t> </a:t>
            </a:r>
            <a:r>
              <a:rPr lang="it-IT" b="1" noProof="0" dirty="0" err="1">
                <a:latin typeface="SF Pro Display" pitchFamily="2" charset="0"/>
              </a:rPr>
              <a:t>using</a:t>
            </a:r>
            <a:r>
              <a:rPr lang="it-IT" b="1" noProof="0" dirty="0">
                <a:latin typeface="SF Pro Display" pitchFamily="2" charset="0"/>
              </a:rPr>
              <a:t> the </a:t>
            </a:r>
            <a:r>
              <a:rPr lang="it-IT" b="1" noProof="0" dirty="0" err="1">
                <a:latin typeface="SF Pro Display" pitchFamily="2" charset="0"/>
              </a:rPr>
              <a:t>same</a:t>
            </a:r>
            <a:r>
              <a:rPr lang="it-IT" b="1" noProof="0" dirty="0">
                <a:latin typeface="SF Pro Display" pitchFamily="2" charset="0"/>
              </a:rPr>
              <a:t> </a:t>
            </a:r>
            <a:r>
              <a:rPr lang="it-IT" b="1" noProof="0" dirty="0" err="1">
                <a:latin typeface="SF Pro Display" pitchFamily="2" charset="0"/>
              </a:rPr>
              <a:t>excitation</a:t>
            </a:r>
            <a:r>
              <a:rPr lang="it-IT" b="1" noProof="0" dirty="0">
                <a:latin typeface="SF Pro Display" pitchFamily="2" charset="0"/>
              </a:rPr>
              <a:t>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noProof="0" dirty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noProof="0" dirty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noProof="0" dirty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166E1-5EF3-C44C-5740-107B19160A59}"/>
                  </a:ext>
                </a:extLst>
              </p:cNvPr>
              <p:cNvSpPr txBox="1"/>
              <p:nvPr/>
            </p:nvSpPr>
            <p:spPr>
              <a:xfrm>
                <a:off x="741838" y="2228671"/>
                <a:ext cx="1060561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 dirty="0">
                    <a:latin typeface="SF Pro Display" pitchFamily="2" charset="0"/>
                  </a:rPr>
                  <a:t>In </a:t>
                </a:r>
                <a:r>
                  <a:rPr lang="it-IT" noProof="0" dirty="0" err="1">
                    <a:latin typeface="SF Pro Display" pitchFamily="2" charset="0"/>
                  </a:rPr>
                  <a:t>each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run</a:t>
                </a:r>
                <a:r>
                  <a:rPr lang="it-IT" noProof="0" dirty="0">
                    <a:latin typeface="SF Pro Display" pitchFamily="2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u="sng" noProof="0" dirty="0">
                    <a:latin typeface="SF Pro Display" pitchFamily="2" charset="0"/>
                  </a:rPr>
                  <a:t>New random </a:t>
                </a:r>
                <a:r>
                  <a:rPr lang="it-IT" b="1" u="sng" noProof="0" dirty="0" err="1">
                    <a:latin typeface="SF Pro Display" pitchFamily="2" charset="0"/>
                  </a:rPr>
                  <a:t>noise</a:t>
                </a:r>
                <a:r>
                  <a:rPr lang="it-IT" b="1" u="sng" noProof="0" dirty="0">
                    <a:latin typeface="SF Pro Display" pitchFamily="2" charset="0"/>
                  </a:rPr>
                  <a:t> </a:t>
                </a:r>
                <a:r>
                  <a:rPr lang="it-IT" b="1" u="sng" noProof="0" dirty="0" err="1">
                    <a:latin typeface="SF Pro Display" pitchFamily="2" charset="0"/>
                  </a:rPr>
                  <a:t>realizations</a:t>
                </a:r>
                <a:r>
                  <a:rPr lang="it-IT" b="1" u="sng" noProof="0" dirty="0">
                    <a:latin typeface="SF Pro Display" pitchFamily="2" charset="0"/>
                  </a:rPr>
                  <a:t> to x,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u="sng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u="sng" noProof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it-IT" b="1" i="1" u="sng" noProof="0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it-IT" b="1" u="sng" noProof="0" dirty="0">
                    <a:latin typeface="SF Pro Display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it-IT" b="1" i="1" u="sng" noProof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it-IT" b="1" u="sng" noProof="0" dirty="0">
                    <a:latin typeface="SF Pro Display" pitchFamily="2" charset="0"/>
                  </a:rPr>
                  <a:t>, </a:t>
                </a:r>
                <a:r>
                  <a:rPr lang="it-IT" b="1" u="sng" noProof="0" dirty="0" err="1">
                    <a:latin typeface="SF Pro Display" pitchFamily="2" charset="0"/>
                  </a:rPr>
                  <a:t>q</a:t>
                </a:r>
                <a:r>
                  <a:rPr lang="it-IT" b="1" u="sng" noProof="0" dirty="0">
                    <a:latin typeface="SF Pro Display" pitchFamily="2" charset="0"/>
                  </a:rPr>
                  <a:t>, </a:t>
                </a:r>
                <a:r>
                  <a:rPr lang="it-IT" b="1" u="sng" noProof="0" dirty="0" err="1">
                    <a:latin typeface="SF Pro Display" pitchFamily="2" charset="0"/>
                  </a:rPr>
                  <a:t>using</a:t>
                </a:r>
                <a:r>
                  <a:rPr lang="it-IT" b="1" u="sng" noProof="0" dirty="0">
                    <a:latin typeface="SF Pro Display" pitchFamily="2" charset="0"/>
                  </a:rPr>
                  <a:t> </a:t>
                </a:r>
                <a:r>
                  <a:rPr lang="it-IT" b="1" u="sng" noProof="0" dirty="0" err="1">
                    <a:latin typeface="SF Pro Display" pitchFamily="2" charset="0"/>
                  </a:rPr>
                  <a:t>different</a:t>
                </a:r>
                <a:r>
                  <a:rPr lang="it-IT" b="1" u="sng" noProof="0" dirty="0">
                    <a:latin typeface="SF Pro Display" pitchFamily="2" charset="0"/>
                  </a:rPr>
                  <a:t> </a:t>
                </a:r>
                <a:r>
                  <a:rPr lang="it-IT" b="1" u="sng" noProof="0" dirty="0" err="1">
                    <a:latin typeface="SF Pro Display" pitchFamily="2" charset="0"/>
                  </a:rPr>
                  <a:t>seeds</a:t>
                </a:r>
                <a:r>
                  <a:rPr lang="it-IT" b="1" u="sng" noProof="0" dirty="0">
                    <a:latin typeface="SF Pro Display" pitchFamily="2" charset="0"/>
                  </a:rPr>
                  <a:t> and </a:t>
                </a:r>
                <a:r>
                  <a:rPr lang="it-IT" b="1" u="sng" noProof="0" dirty="0" err="1">
                    <a:latin typeface="SF Pro Display" pitchFamily="2" charset="0"/>
                  </a:rPr>
                  <a:t>then</a:t>
                </a:r>
                <a:r>
                  <a:rPr lang="it-IT" b="1" u="sng" noProof="0" dirty="0">
                    <a:latin typeface="SF Pro Display" pitchFamily="2" charset="0"/>
                  </a:rPr>
                  <a:t> </a:t>
                </a:r>
                <a:r>
                  <a:rPr lang="it-IT" b="1" u="sng" noProof="0" dirty="0" err="1">
                    <a:latin typeface="SF Pro Display" pitchFamily="2" charset="0"/>
                  </a:rPr>
                  <a:t>passed</a:t>
                </a:r>
                <a:r>
                  <a:rPr lang="it-IT" b="1" u="sng" noProof="0" dirty="0">
                    <a:latin typeface="SF Pro Display" pitchFamily="2" charset="0"/>
                  </a:rPr>
                  <a:t> to the simulator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>
                    <a:latin typeface="SF Pro Display" pitchFamily="2" charset="0"/>
                  </a:rPr>
                  <a:t>Grey-Box </a:t>
                </a:r>
                <a:r>
                  <a:rPr lang="it-IT" noProof="0" dirty="0" err="1">
                    <a:latin typeface="SF Pro Display" pitchFamily="2" charset="0"/>
                  </a:rPr>
                  <a:t>parameters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estimation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using</a:t>
                </a:r>
                <a:r>
                  <a:rPr lang="it-IT" noProof="0" dirty="0">
                    <a:latin typeface="SF Pro Display" pitchFamily="2" charset="0"/>
                  </a:rPr>
                  <a:t> frequency-domain </a:t>
                </a:r>
                <a:r>
                  <a:rPr lang="it-IT" noProof="0" dirty="0" err="1">
                    <a:latin typeface="SF Pro Display" pitchFamily="2" charset="0"/>
                  </a:rPr>
                  <a:t>greyest</a:t>
                </a:r>
                <a:r>
                  <a:rPr lang="it-IT" noProof="0" dirty="0">
                    <a:latin typeface="SF Pro Display" pitchFamily="2" charset="0"/>
                  </a:rPr>
                  <a:t>; </a:t>
                </a:r>
                <a:r>
                  <a:rPr lang="it-IT" b="1" noProof="0" dirty="0" err="1">
                    <a:latin typeface="SF Pro Display" pitchFamily="2" charset="0"/>
                  </a:rPr>
                  <a:t>fixed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initial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guess</a:t>
                </a:r>
                <a:endParaRPr lang="it-IT" b="1" noProof="0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>
                    <a:latin typeface="SF Pro Display" pitchFamily="2" charset="0"/>
                  </a:rPr>
                  <a:t>Black-Box </a:t>
                </a:r>
                <a:r>
                  <a:rPr lang="it-IT" noProof="0" dirty="0" err="1">
                    <a:latin typeface="SF Pro Display" pitchFamily="2" charset="0"/>
                  </a:rPr>
                  <a:t>identification</a:t>
                </a:r>
                <a:r>
                  <a:rPr lang="it-IT" noProof="0" dirty="0">
                    <a:latin typeface="SF Pro Display" pitchFamily="2" charset="0"/>
                  </a:rPr>
                  <a:t> &amp; frequency-domain </a:t>
                </a:r>
                <a:r>
                  <a:rPr lang="it-IT" noProof="0" dirty="0" err="1">
                    <a:latin typeface="SF Pro Display" pitchFamily="2" charset="0"/>
                  </a:rPr>
                  <a:t>structuring</a:t>
                </a:r>
                <a:r>
                  <a:rPr lang="it-IT" noProof="0" dirty="0">
                    <a:latin typeface="SF Pro Display" pitchFamily="2" charset="0"/>
                  </a:rPr>
                  <a:t>; </a:t>
                </a:r>
                <a:r>
                  <a:rPr lang="it-IT" b="1" noProof="0" dirty="0" err="1">
                    <a:latin typeface="SF Pro Display" pitchFamily="2" charset="0"/>
                  </a:rPr>
                  <a:t>fixed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initial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guess</a:t>
                </a:r>
                <a:endParaRPr lang="it-IT" b="1" noProof="0" dirty="0">
                  <a:latin typeface="SF Pro Display" pitchFamily="2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6166E1-5EF3-C44C-5740-107B19160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38" y="2228671"/>
                <a:ext cx="10605612" cy="1200329"/>
              </a:xfrm>
              <a:prstGeom prst="rect">
                <a:avLst/>
              </a:prstGeom>
              <a:blipFill>
                <a:blip r:embed="rId3"/>
                <a:stretch>
                  <a:fillRect l="-478" t="-2083"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48FC1E7-85B5-3DB6-E9DB-6BA38BC8CE37}"/>
              </a:ext>
            </a:extLst>
          </p:cNvPr>
          <p:cNvSpPr txBox="1"/>
          <p:nvPr/>
        </p:nvSpPr>
        <p:spPr>
          <a:xfrm>
            <a:off x="741838" y="3499759"/>
            <a:ext cx="7754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err="1">
                <a:latin typeface="SF Pro Display" pitchFamily="2" charset="0"/>
              </a:rPr>
              <a:t>Outlier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runs</a:t>
            </a:r>
            <a:r>
              <a:rPr lang="it-IT" noProof="0">
                <a:latin typeface="SF Pro Display" pitchFamily="2" charset="0"/>
              </a:rPr>
              <a:t>, </a:t>
            </a:r>
            <a:r>
              <a:rPr lang="it-IT" noProof="0" err="1">
                <a:latin typeface="SF Pro Display" pitchFamily="2" charset="0"/>
              </a:rPr>
              <a:t>especially</a:t>
            </a:r>
            <a:r>
              <a:rPr lang="it-IT" noProof="0">
                <a:latin typeface="SF Pro Display" pitchFamily="2" charset="0"/>
              </a:rPr>
              <a:t> for the black-box case, </a:t>
            </a:r>
            <a:r>
              <a:rPr lang="it-IT" noProof="0" err="1">
                <a:latin typeface="SF Pro Display" pitchFamily="2" charset="0"/>
              </a:rPr>
              <a:t>were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rejected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if</a:t>
            </a:r>
            <a:r>
              <a:rPr lang="it-IT" noProof="0">
                <a:latin typeface="SF Pro Display" pitchFamily="2" charset="0"/>
              </a:rPr>
              <a:t> the relative RMSE </a:t>
            </a:r>
            <a:r>
              <a:rPr lang="it-IT" noProof="0" err="1">
                <a:latin typeface="SF Pro Display" pitchFamily="2" charset="0"/>
              </a:rPr>
              <a:t>was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larger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than</a:t>
            </a:r>
            <a:r>
              <a:rPr lang="it-IT" noProof="0">
                <a:latin typeface="SF Pro Display" pitchFamily="2" charset="0"/>
              </a:rPr>
              <a:t> 100%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E4770E-462A-6FCC-3751-EE089F755C6A}"/>
              </a:ext>
            </a:extLst>
          </p:cNvPr>
          <p:cNvSpPr txBox="1"/>
          <p:nvPr/>
        </p:nvSpPr>
        <p:spPr>
          <a:xfrm>
            <a:off x="741838" y="4390297"/>
            <a:ext cx="10605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>
                <a:latin typeface="SF Pro Display" pitchFamily="2" charset="0"/>
              </a:rPr>
              <a:t>For </a:t>
            </a:r>
            <a:r>
              <a:rPr lang="it-IT" noProof="0" err="1">
                <a:latin typeface="SF Pro Display" pitchFamily="2" charset="0"/>
              </a:rPr>
              <a:t>both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methods</a:t>
            </a:r>
            <a:r>
              <a:rPr lang="it-IT" noProof="0">
                <a:latin typeface="SF Pro Display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latin typeface="SF Pro Display" pitchFamily="2" charset="0"/>
              </a:rPr>
              <a:t>Mean, standard </a:t>
            </a:r>
            <a:r>
              <a:rPr lang="it-IT" noProof="0" err="1">
                <a:latin typeface="SF Pro Display" pitchFamily="2" charset="0"/>
              </a:rPr>
              <a:t>deviation</a:t>
            </a:r>
            <a:r>
              <a:rPr lang="it-IT" noProof="0">
                <a:latin typeface="SF Pro Display" pitchFamily="2" charset="0"/>
              </a:rPr>
              <a:t>, and </a:t>
            </a:r>
            <a:r>
              <a:rPr lang="it-IT" noProof="0" err="1">
                <a:latin typeface="SF Pro Display" pitchFamily="2" charset="0"/>
              </a:rPr>
              <a:t>bias</a:t>
            </a:r>
            <a:r>
              <a:rPr lang="it-IT" noProof="0">
                <a:latin typeface="SF Pro Display" pitchFamily="2" charset="0"/>
              </a:rPr>
              <a:t> of </a:t>
            </a:r>
            <a:r>
              <a:rPr lang="it-IT" noProof="0" err="1">
                <a:latin typeface="SF Pro Display" pitchFamily="2" charset="0"/>
              </a:rPr>
              <a:t>estimated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parameters</a:t>
            </a:r>
            <a:endParaRPr lang="it-IT" noProof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latin typeface="SF Pro Display" pitchFamily="2" charset="0"/>
              </a:rPr>
              <a:t>Relative RMSE </a:t>
            </a:r>
            <a:r>
              <a:rPr lang="it-IT" noProof="0" err="1">
                <a:latin typeface="SF Pro Display" pitchFamily="2" charset="0"/>
              </a:rPr>
              <a:t>across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runs</a:t>
            </a:r>
            <a:endParaRPr lang="it-IT" noProof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err="1">
                <a:latin typeface="SF Pro Display" pitchFamily="2" charset="0"/>
              </a:rPr>
              <a:t>Histograms</a:t>
            </a:r>
            <a:r>
              <a:rPr lang="it-IT" noProof="0">
                <a:latin typeface="SF Pro Display" pitchFamily="2" charset="0"/>
              </a:rPr>
              <a:t> and pole location </a:t>
            </a:r>
            <a:r>
              <a:rPr lang="it-IT" noProof="0" err="1">
                <a:latin typeface="SF Pro Display" pitchFamily="2" charset="0"/>
              </a:rPr>
              <a:t>dispersion</a:t>
            </a:r>
            <a:endParaRPr lang="it-IT" noProof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>
                <a:latin typeface="SF Pro Display" pitchFamily="2" charset="0"/>
              </a:rPr>
              <a:t>Frequency </a:t>
            </a:r>
            <a:r>
              <a:rPr lang="it-IT" noProof="0" err="1">
                <a:latin typeface="SF Pro Display" pitchFamily="2" charset="0"/>
              </a:rPr>
              <a:t>response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dispersion</a:t>
            </a:r>
            <a:r>
              <a:rPr lang="it-IT" noProof="0">
                <a:latin typeface="SF Pro Display" pitchFamily="2" charset="0"/>
              </a:rPr>
              <a:t> (Bode </a:t>
            </a:r>
            <a:r>
              <a:rPr lang="it-IT" noProof="0" err="1">
                <a:latin typeface="SF Pro Display" pitchFamily="2" charset="0"/>
              </a:rPr>
              <a:t>magnitude</a:t>
            </a:r>
            <a:r>
              <a:rPr lang="it-IT" noProof="0">
                <a:latin typeface="SF Pro Display" pitchFamily="2" charset="0"/>
              </a:rPr>
              <a:t>/</a:t>
            </a:r>
            <a:r>
              <a:rPr lang="it-IT" noProof="0" err="1">
                <a:latin typeface="SF Pro Display" pitchFamily="2" charset="0"/>
              </a:rPr>
              <a:t>phase</a:t>
            </a:r>
            <a:r>
              <a:rPr lang="it-IT" noProof="0">
                <a:latin typeface="SF Pro Display" pitchFamily="2" charset="0"/>
              </a:rPr>
              <a:t> with ±1σ)</a:t>
            </a:r>
          </a:p>
          <a:p>
            <a:endParaRPr lang="it-IT" noProof="0">
              <a:latin typeface="SF Pro Display" pitchFamily="2" charset="0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E0ADD2F-23CE-E297-8F91-95AE0758301D}"/>
              </a:ext>
            </a:extLst>
          </p:cNvPr>
          <p:cNvSpPr/>
          <p:nvPr/>
        </p:nvSpPr>
        <p:spPr>
          <a:xfrm>
            <a:off x="9569713" y="2863964"/>
            <a:ext cx="177800" cy="1027262"/>
          </a:xfrm>
          <a:prstGeom prst="down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4B940F-4D50-8603-4F82-FCCC9A6A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7921" y="4293483"/>
            <a:ext cx="1657581" cy="828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6854E0-99F6-388C-0D95-61EAF00BD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624" y="3969276"/>
            <a:ext cx="1294177" cy="2690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B2B4CC-D8E0-2434-64FE-643D697CE859}"/>
              </a:ext>
            </a:extLst>
          </p:cNvPr>
          <p:cNvSpPr txBox="1"/>
          <p:nvPr/>
        </p:nvSpPr>
        <p:spPr>
          <a:xfrm>
            <a:off x="6069056" y="6375454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>
                <a:latin typeface="SF Pro Display" pitchFamily="2" charset="0"/>
              </a:rPr>
              <a:t>T3.2 – </a:t>
            </a:r>
            <a:r>
              <a:rPr lang="it-IT" sz="1800" noProof="0">
                <a:latin typeface="SF Pro Display" pitchFamily="2" charset="0"/>
              </a:rPr>
              <a:t>Monte Carlo</a:t>
            </a:r>
            <a:endParaRPr lang="it-IT" noProof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FE801-C327-A858-BDA6-044703343BE6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297479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A8E2-4F5E-F003-4BFC-306254DF7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FCEAB81-0482-6FDA-640E-A14671F97950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6E26FD-1DFA-DD41-3FB3-D025DC154B64}"/>
              </a:ext>
            </a:extLst>
          </p:cNvPr>
          <p:cNvSpPr/>
          <p:nvPr/>
        </p:nvSpPr>
        <p:spPr>
          <a:xfrm>
            <a:off x="4147239" y="6375454"/>
            <a:ext cx="1856519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>
              <a:latin typeface="SF Pro Displ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2DECB-0E44-6687-EF12-D25416CD0BAE}"/>
              </a:ext>
            </a:extLst>
          </p:cNvPr>
          <p:cNvSpPr txBox="1"/>
          <p:nvPr/>
        </p:nvSpPr>
        <p:spPr>
          <a:xfrm>
            <a:off x="3959569" y="601583"/>
            <a:ext cx="4272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latin typeface="SF Pro Display" pitchFamily="2" charset="0"/>
              </a:rPr>
              <a:t>Monte Carlo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48BA2A-C6B4-F0D5-CA32-EF25E6F67EFB}"/>
              </a:ext>
            </a:extLst>
          </p:cNvPr>
          <p:cNvSpPr txBox="1"/>
          <p:nvPr/>
        </p:nvSpPr>
        <p:spPr>
          <a:xfrm>
            <a:off x="6069056" y="6375454"/>
            <a:ext cx="202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SF Pro Display" pitchFamily="2" charset="0"/>
              </a:rPr>
              <a:t>T</a:t>
            </a:r>
            <a:r>
              <a:rPr lang="it-IT">
                <a:latin typeface="SF Pro Display" pitchFamily="2" charset="0"/>
              </a:rPr>
              <a:t>3</a:t>
            </a:r>
            <a:r>
              <a:rPr lang="en-IT">
                <a:latin typeface="SF Pro Display" pitchFamily="2" charset="0"/>
              </a:rPr>
              <a:t>.</a:t>
            </a:r>
            <a:r>
              <a:rPr lang="it-IT">
                <a:latin typeface="SF Pro Display" pitchFamily="2" charset="0"/>
              </a:rPr>
              <a:t>2</a:t>
            </a:r>
            <a:r>
              <a:rPr lang="en-IT">
                <a:latin typeface="SF Pro Display" pitchFamily="2" charset="0"/>
              </a:rPr>
              <a:t> – </a:t>
            </a:r>
            <a:r>
              <a:rPr lang="en-GB" sz="1800">
                <a:latin typeface="SF Pro Display" pitchFamily="2" charset="0"/>
              </a:rPr>
              <a:t>Monte Carlo</a:t>
            </a:r>
            <a:endParaRPr lang="en-IT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857B4F-F377-A560-9D6B-0E0F426CF09A}"/>
                  </a:ext>
                </a:extLst>
              </p:cNvPr>
              <p:cNvSpPr txBox="1"/>
              <p:nvPr/>
            </p:nvSpPr>
            <p:spPr>
              <a:xfrm>
                <a:off x="766250" y="999394"/>
                <a:ext cx="10605612" cy="175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>
                    <a:latin typeface="SF Pro Display" pitchFamily="2" charset="0"/>
                  </a:rPr>
                  <a:t>The number of iterations N was chosen by </a:t>
                </a:r>
                <a:r>
                  <a:rPr lang="it-IT" b="1" dirty="0">
                    <a:latin typeface="SF Pro Display" pitchFamily="2" charset="0"/>
                  </a:rPr>
                  <a:t>tracking the variation of the estimated parameters from the running mean of the estimated parameters’ history</a:t>
                </a:r>
                <a:endParaRPr lang="en-US" b="1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F Pro Display" pitchFamily="2" charset="0"/>
                  </a:rPr>
                  <a:t>The runs were deemed to converge</a:t>
                </a:r>
                <a:r>
                  <a:rPr lang="en-US" b="1" dirty="0">
                    <a:latin typeface="SF Pro Display" pitchFamily="2" charset="0"/>
                  </a:rPr>
                  <a:t> </a:t>
                </a:r>
                <a:r>
                  <a:rPr lang="en-US" dirty="0">
                    <a:latin typeface="SF Pro Display" pitchFamily="2" charset="0"/>
                  </a:rPr>
                  <a:t>once the difference of the sampled means for consecutive time steps was lower than an </a:t>
                </a:r>
                <a:r>
                  <a:rPr lang="en-US" b="1" dirty="0">
                    <a:latin typeface="SF Pro Display" pitchFamily="2" charset="0"/>
                  </a:rPr>
                  <a:t>arbitrary threshold of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𝟏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dirty="0">
                    <a:latin typeface="SF Pro Display" pitchFamily="2" charset="0"/>
                  </a:rPr>
                  <a:t>, for at least </a:t>
                </a:r>
                <a:r>
                  <a:rPr lang="en-US" b="1" dirty="0">
                    <a:latin typeface="SF Pro Display" pitchFamily="2" charset="0"/>
                  </a:rPr>
                  <a:t>25 consecutive iterations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latin typeface="SF Pro Display" pitchFamily="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857B4F-F377-A560-9D6B-0E0F426CF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250" y="999394"/>
                <a:ext cx="10605612" cy="1759841"/>
              </a:xfrm>
              <a:prstGeom prst="rect">
                <a:avLst/>
              </a:prstGeom>
              <a:blipFill>
                <a:blip r:embed="rId3"/>
                <a:stretch>
                  <a:fillRect l="-359" t="-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EF563AC-2266-739B-AF12-3D9EA26933F6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  <p:pic>
        <p:nvPicPr>
          <p:cNvPr id="13" name="Picture 12" descr="A group of graphs showing the sam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633033C7-36D6-7F83-966D-95BC0EEE3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672" y="2567061"/>
            <a:ext cx="5267103" cy="3176515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A group of graphs showing the sam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A963307-B64B-4F12-E346-AD0D0072C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649" y="2567060"/>
            <a:ext cx="5267103" cy="3176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128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4C19-AAA9-13D9-6DCB-F4258E82B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78BCCE-4ACE-0A2B-D495-0E866292BBD1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E8D8DC-2CD7-8D2F-EAE4-1965FE5A2D07}"/>
              </a:ext>
            </a:extLst>
          </p:cNvPr>
          <p:cNvSpPr/>
          <p:nvPr/>
        </p:nvSpPr>
        <p:spPr>
          <a:xfrm>
            <a:off x="4147239" y="6375454"/>
            <a:ext cx="2583761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ECA90-4243-325C-7198-9BD29C0FBC5C}"/>
              </a:ext>
            </a:extLst>
          </p:cNvPr>
          <p:cNvSpPr txBox="1"/>
          <p:nvPr/>
        </p:nvSpPr>
        <p:spPr>
          <a:xfrm>
            <a:off x="1178560" y="691429"/>
            <a:ext cx="10068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Monte Carlo</a:t>
            </a:r>
          </a:p>
          <a:p>
            <a:pPr algn="ctr"/>
            <a:r>
              <a:rPr lang="it-IT" sz="2800" b="1" noProof="0" dirty="0">
                <a:latin typeface="SF Pro Display" pitchFamily="2" charset="0"/>
              </a:rPr>
              <a:t>Mean &amp; Spread of </a:t>
            </a:r>
            <a:r>
              <a:rPr lang="it-IT" sz="2800" b="1" noProof="0" dirty="0" err="1">
                <a:latin typeface="SF Pro Display" pitchFamily="2" charset="0"/>
              </a:rPr>
              <a:t>Estimated</a:t>
            </a:r>
            <a:r>
              <a:rPr lang="it-IT" sz="2800" b="1" noProof="0" dirty="0">
                <a:latin typeface="SF Pro Display" pitchFamily="2" charset="0"/>
              </a:rPr>
              <a:t> </a:t>
            </a:r>
            <a:r>
              <a:rPr lang="it-IT" sz="2800" b="1" noProof="0" dirty="0" err="1">
                <a:latin typeface="SF Pro Display" pitchFamily="2" charset="0"/>
              </a:rPr>
              <a:t>Parameters</a:t>
            </a:r>
            <a:endParaRPr lang="it-IT" sz="2800" b="1" noProof="0" dirty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3BCC54-36ED-5A97-1A2E-AA9449A30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4936380"/>
                  </p:ext>
                </p:extLst>
              </p:nvPr>
            </p:nvGraphicFramePr>
            <p:xfrm>
              <a:off x="1563121" y="4960037"/>
              <a:ext cx="9065755" cy="112356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44102">
                      <a:extLst>
                        <a:ext uri="{9D8B030D-6E8A-4147-A177-3AD203B41FA5}">
                          <a16:colId xmlns:a16="http://schemas.microsoft.com/office/drawing/2014/main" val="3464737729"/>
                        </a:ext>
                      </a:extLst>
                    </a:gridCol>
                    <a:gridCol w="1426723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42417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48903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264595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400783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238232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Grey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0.0318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0.0179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0.0316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0.0077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0.0276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0.6673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7885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0.0604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0.0264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0.1421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0.0673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3.2599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0.7849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93BCC54-36ED-5A97-1A2E-AA9449A30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84936380"/>
                  </p:ext>
                </p:extLst>
              </p:nvPr>
            </p:nvGraphicFramePr>
            <p:xfrm>
              <a:off x="1563121" y="4960037"/>
              <a:ext cx="9065755" cy="112356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44102">
                      <a:extLst>
                        <a:ext uri="{9D8B030D-6E8A-4147-A177-3AD203B41FA5}">
                          <a16:colId xmlns:a16="http://schemas.microsoft.com/office/drawing/2014/main" val="3464737729"/>
                        </a:ext>
                      </a:extLst>
                    </a:gridCol>
                    <a:gridCol w="1426723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42417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48903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264595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400783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238232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73451" t="-6452" r="-461947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186667" t="-6452" r="-397143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281308" t="-6452" r="-289720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412121" t="-6452" r="-213131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460909" t="-6452" r="-91818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629592" t="-6452" r="-3061" b="-2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Grey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0.0318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0.0179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0.0316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0.0077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0.0276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0.6673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7885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0.0604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0.0264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0.1421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0.0673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3.2599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0.7849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708F5D8-C66A-1BD0-ABB7-4E37D090FC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4851439"/>
                  </p:ext>
                </p:extLst>
              </p:nvPr>
            </p:nvGraphicFramePr>
            <p:xfrm>
              <a:off x="771725" y="3352333"/>
              <a:ext cx="10648545" cy="112820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44102">
                      <a:extLst>
                        <a:ext uri="{9D8B030D-6E8A-4147-A177-3AD203B41FA5}">
                          <a16:colId xmlns:a16="http://schemas.microsoft.com/office/drawing/2014/main" val="3464737729"/>
                        </a:ext>
                      </a:extLst>
                    </a:gridCol>
                    <a:gridCol w="1426723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42417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48903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264595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400783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238232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  <a:gridCol w="1582790">
                      <a:extLst>
                        <a:ext uri="{9D8B030D-6E8A-4147-A177-3AD203B41FA5}">
                          <a16:colId xmlns:a16="http://schemas.microsoft.com/office/drawing/2014/main" val="242162869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  <m: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  <m: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  <m: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μ</m:t>
                                  </m:r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  <m: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𝑹𝑴𝑺𝑬</m:t>
                                  </m:r>
                                </m:e>
                              </m:rad>
                              <m:r>
                                <a:rPr lang="it-IT" b="0" i="0" noProof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it-IT" b="0" i="0" noProof="0">
                              <a:latin typeface="SF Pro Display" pitchFamily="2" charset="0"/>
                            </a:rPr>
                            <a:t> 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Grey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0.1195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-5.9717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-9.9938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450.6971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7.91%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7885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-0.0825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0.2044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-6.3443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-2.5992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-17.2804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449.2044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37.14%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708F5D8-C66A-1BD0-ABB7-4E37D090FC9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4851439"/>
                  </p:ext>
                </p:extLst>
              </p:nvPr>
            </p:nvGraphicFramePr>
            <p:xfrm>
              <a:off x="771725" y="3352333"/>
              <a:ext cx="10648545" cy="112820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44102">
                      <a:extLst>
                        <a:ext uri="{9D8B030D-6E8A-4147-A177-3AD203B41FA5}">
                          <a16:colId xmlns:a16="http://schemas.microsoft.com/office/drawing/2014/main" val="3464737729"/>
                        </a:ext>
                      </a:extLst>
                    </a:gridCol>
                    <a:gridCol w="1426723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42417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48903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264595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400783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238232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  <a:gridCol w="1582790">
                      <a:extLst>
                        <a:ext uri="{9D8B030D-6E8A-4147-A177-3AD203B41FA5}">
                          <a16:colId xmlns:a16="http://schemas.microsoft.com/office/drawing/2014/main" val="2421628696"/>
                        </a:ext>
                      </a:extLst>
                    </a:gridCol>
                  </a:tblGrid>
                  <a:tr h="391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72566" t="-6452" r="-572566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183962" t="-6452" r="-510377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283962" t="-6452" r="-410377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407000" t="-6452" r="-335000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460909" t="-6452" r="-204545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629592" t="-6452" r="-129592" b="-2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572000" t="-6452" r="-1600" b="-2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Grey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0.1195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-5.9717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-9.9938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450.6971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7.91%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78854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Black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-0.0825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0.2044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-6.3443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-2.5992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-17.2804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449.2044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37.14%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99DF19E-7394-6547-6138-A5623D51DDAA}"/>
              </a:ext>
            </a:extLst>
          </p:cNvPr>
          <p:cNvSpPr txBox="1"/>
          <p:nvPr/>
        </p:nvSpPr>
        <p:spPr>
          <a:xfrm>
            <a:off x="4800376" y="6375453"/>
            <a:ext cx="451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noProof="0">
                <a:latin typeface="SF Pro Display" pitchFamily="2" charset="0"/>
              </a:rPr>
              <a:t>T3.2 – Mean &amp; Spread </a:t>
            </a:r>
            <a:r>
              <a:rPr lang="it-IT" noProof="0" err="1">
                <a:latin typeface="SF Pro Display" pitchFamily="2" charset="0"/>
              </a:rPr>
              <a:t>Estimated</a:t>
            </a:r>
            <a:r>
              <a:rPr lang="it-IT" noProof="0">
                <a:latin typeface="SF Pro Display" pitchFamily="2" charset="0"/>
              </a:rPr>
              <a:t> </a:t>
            </a:r>
            <a:r>
              <a:rPr lang="it-IT" noProof="0" err="1">
                <a:latin typeface="SF Pro Display" pitchFamily="2" charset="0"/>
              </a:rPr>
              <a:t>Parameters</a:t>
            </a:r>
            <a:endParaRPr lang="it-IT" noProof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A70DFCB-54FA-86FF-7296-F4C7203C11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815806"/>
                  </p:ext>
                </p:extLst>
              </p:nvPr>
            </p:nvGraphicFramePr>
            <p:xfrm>
              <a:off x="1686337" y="2016970"/>
              <a:ext cx="9053002" cy="75272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93286">
                      <a:extLst>
                        <a:ext uri="{9D8B030D-6E8A-4147-A177-3AD203B41FA5}">
                          <a16:colId xmlns:a16="http://schemas.microsoft.com/office/drawing/2014/main" val="3794769824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619594366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905902456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3496410183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4202877485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2289359771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21235267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419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 dirty="0">
                              <a:latin typeface="SF Pro Display" pitchFamily="2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+0.1192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-5.9755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-2.6478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-10.1647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+450.7100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2898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A70DFCB-54FA-86FF-7296-F4C7203C11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815806"/>
                  </p:ext>
                </p:extLst>
              </p:nvPr>
            </p:nvGraphicFramePr>
            <p:xfrm>
              <a:off x="1686337" y="2016970"/>
              <a:ext cx="9053002" cy="75272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293286">
                      <a:extLst>
                        <a:ext uri="{9D8B030D-6E8A-4147-A177-3AD203B41FA5}">
                          <a16:colId xmlns:a16="http://schemas.microsoft.com/office/drawing/2014/main" val="3794769824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619594366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905902456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3496410183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4202877485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2289359771"/>
                        </a:ext>
                      </a:extLst>
                    </a:gridCol>
                    <a:gridCol w="1293286">
                      <a:extLst>
                        <a:ext uri="{9D8B030D-6E8A-4147-A177-3AD203B41FA5}">
                          <a16:colId xmlns:a16="http://schemas.microsoft.com/office/drawing/2014/main" val="2123526731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6452" r="-501961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6452" r="-401961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6452" r="-301961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400000" t="-6452" r="-201961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500000" t="-6452" r="-101961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600000" t="-6452" r="-1961" b="-1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084192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>
                              <a:latin typeface="SF Pro Display" pitchFamily="2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-0.1068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+0.1192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-5.9755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-2.6478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-10.1647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+450.7100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2898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4142C62-DE9A-E5A9-2A34-1D8CC07EA643}"/>
              </a:ext>
            </a:extLst>
          </p:cNvPr>
          <p:cNvSpPr txBox="1"/>
          <p:nvPr/>
        </p:nvSpPr>
        <p:spPr>
          <a:xfrm>
            <a:off x="5558958" y="4498372"/>
            <a:ext cx="1074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Spread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37443-E390-9667-B3E2-2DD3D2BF8FD8}"/>
              </a:ext>
            </a:extLst>
          </p:cNvPr>
          <p:cNvSpPr txBox="1"/>
          <p:nvPr/>
        </p:nvSpPr>
        <p:spPr>
          <a:xfrm>
            <a:off x="3164838" y="28728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/>
              <a:t>Mean Values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4CD57-85C2-832B-F46A-B629AAC2EE95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408100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3905B-1860-B29F-F31D-C8CC8804C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EBE00F-4A16-A334-C2CE-D7BF0610C875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E2A0CE-F3BF-3E51-24AA-F28AB2EF1FE8}"/>
              </a:ext>
            </a:extLst>
          </p:cNvPr>
          <p:cNvSpPr/>
          <p:nvPr/>
        </p:nvSpPr>
        <p:spPr>
          <a:xfrm>
            <a:off x="4147239" y="6375454"/>
            <a:ext cx="3147641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906C5-2254-EC8C-1107-104187766440}"/>
              </a:ext>
            </a:extLst>
          </p:cNvPr>
          <p:cNvSpPr txBox="1"/>
          <p:nvPr/>
        </p:nvSpPr>
        <p:spPr>
          <a:xfrm>
            <a:off x="5302407" y="6375454"/>
            <a:ext cx="3513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noProof="0">
                <a:latin typeface="SF Pro Display" pitchFamily="2" charset="0"/>
              </a:rPr>
              <a:t>T3.2 – </a:t>
            </a:r>
            <a:r>
              <a:rPr lang="it-IT" sz="1800" noProof="0">
                <a:latin typeface="SF Pro Display" pitchFamily="2" charset="0"/>
              </a:rPr>
              <a:t>Monte Carlo: FRF </a:t>
            </a:r>
            <a:r>
              <a:rPr lang="it-IT" sz="1800" noProof="0" err="1">
                <a:latin typeface="SF Pro Display" pitchFamily="2" charset="0"/>
              </a:rPr>
              <a:t>Dispersion</a:t>
            </a:r>
            <a:r>
              <a:rPr lang="it-IT" sz="1800" noProof="0">
                <a:latin typeface="SF Pro Display" pitchFamily="2" charset="0"/>
              </a:rPr>
              <a:t> </a:t>
            </a:r>
          </a:p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6B394-2F25-79B7-48DC-40BCBD7C19EE}"/>
              </a:ext>
            </a:extLst>
          </p:cNvPr>
          <p:cNvSpPr txBox="1"/>
          <p:nvPr/>
        </p:nvSpPr>
        <p:spPr>
          <a:xfrm>
            <a:off x="3326913" y="605708"/>
            <a:ext cx="5714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Monte Carlo </a:t>
            </a:r>
            <a:r>
              <a:rPr lang="it-IT" sz="2800" b="1" noProof="0" dirty="0" err="1">
                <a:latin typeface="SF Pro Display" pitchFamily="2" charset="0"/>
              </a:rPr>
              <a:t>Results</a:t>
            </a:r>
            <a:endParaRPr lang="it-IT" sz="2800" b="1" noProof="0" dirty="0">
              <a:latin typeface="SF Pro Display" pitchFamily="2" charset="0"/>
            </a:endParaRPr>
          </a:p>
          <a:p>
            <a:pPr algn="ctr"/>
            <a:r>
              <a:rPr lang="it-IT" sz="2800" b="1" noProof="0" dirty="0">
                <a:latin typeface="SF Pro Display" pitchFamily="2" charset="0"/>
              </a:rPr>
              <a:t>FRF </a:t>
            </a:r>
            <a:r>
              <a:rPr lang="it-IT" sz="2800" b="1" noProof="0" dirty="0" err="1">
                <a:latin typeface="SF Pro Display" pitchFamily="2" charset="0"/>
              </a:rPr>
              <a:t>Dispersion</a:t>
            </a:r>
            <a:r>
              <a:rPr lang="it-IT" sz="2800" b="1" noProof="0" dirty="0">
                <a:latin typeface="SF Pro Display" pitchFamily="2" charset="0"/>
              </a:rPr>
              <a:t> </a:t>
            </a:r>
          </a:p>
        </p:txBody>
      </p:sp>
      <p:pic>
        <p:nvPicPr>
          <p:cNvPr id="22" name="Picture 21" descr="A graph of a black box phase&#10;&#10;AI-generated content may be incorrect.">
            <a:extLst>
              <a:ext uri="{FF2B5EF4-FFF2-40B4-BE49-F238E27FC236}">
                <a16:creationId xmlns:a16="http://schemas.microsoft.com/office/drawing/2014/main" id="{F83E6512-6B11-3BCC-16D7-F34231B9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225" y="3523278"/>
            <a:ext cx="3434881" cy="25751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 descr="A graph of a black box&#10;&#10;AI-generated content may be incorrect.">
            <a:extLst>
              <a:ext uri="{FF2B5EF4-FFF2-40B4-BE49-F238E27FC236}">
                <a16:creationId xmlns:a16="http://schemas.microsoft.com/office/drawing/2014/main" id="{D02D232D-F39D-6368-1DCA-99DE2F03A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17" y="758528"/>
            <a:ext cx="3436189" cy="2576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 descr="A graph of a function&#10;&#10;AI-generated content may be incorrect.">
            <a:extLst>
              <a:ext uri="{FF2B5EF4-FFF2-40B4-BE49-F238E27FC236}">
                <a16:creationId xmlns:a16="http://schemas.microsoft.com/office/drawing/2014/main" id="{C22FE117-4A27-6B2B-31BE-71A0902ED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94" y="741333"/>
            <a:ext cx="3482117" cy="2610593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 descr="A graph of a function&#10;&#10;AI-generated content may be incorrect.">
            <a:extLst>
              <a:ext uri="{FF2B5EF4-FFF2-40B4-BE49-F238E27FC236}">
                <a16:creationId xmlns:a16="http://schemas.microsoft.com/office/drawing/2014/main" id="{2D0EDE51-3F55-9B07-0E1F-C72C2C537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32" y="3506075"/>
            <a:ext cx="3482117" cy="2610593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3F80B-0871-7B2D-C7CB-2DD2F0478B42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18C47-D22B-2F25-C191-52C292321F3C}"/>
              </a:ext>
            </a:extLst>
          </p:cNvPr>
          <p:cNvSpPr txBox="1"/>
          <p:nvPr/>
        </p:nvSpPr>
        <p:spPr>
          <a:xfrm>
            <a:off x="4728042" y="2923113"/>
            <a:ext cx="2912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Grey-Box exhibits a much narrower dispersion than the structured Black-Box</a:t>
            </a:r>
          </a:p>
        </p:txBody>
      </p:sp>
    </p:spTree>
    <p:extLst>
      <p:ext uri="{BB962C8B-B14F-4D97-AF65-F5344CB8AC3E}">
        <p14:creationId xmlns:p14="http://schemas.microsoft.com/office/powerpoint/2010/main" val="59694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B80C8-C840-DEA1-F17F-F8A52EBE9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48161B9-328B-81C7-3A61-D54868F06397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AD5EDD-F67F-A9A0-56A1-C4418236415C}"/>
              </a:ext>
            </a:extLst>
          </p:cNvPr>
          <p:cNvSpPr/>
          <p:nvPr/>
        </p:nvSpPr>
        <p:spPr>
          <a:xfrm>
            <a:off x="4004154" y="6375454"/>
            <a:ext cx="4267860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397466-22A3-82A2-E7BA-BCCFC5400FB6}"/>
              </a:ext>
            </a:extLst>
          </p:cNvPr>
          <p:cNvSpPr txBox="1"/>
          <p:nvPr/>
        </p:nvSpPr>
        <p:spPr>
          <a:xfrm>
            <a:off x="5379256" y="6375454"/>
            <a:ext cx="335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noProof="0" dirty="0">
                <a:latin typeface="SF Pro Display" pitchFamily="2" charset="0"/>
              </a:rPr>
              <a:t>T3.2 – </a:t>
            </a:r>
            <a:r>
              <a:rPr lang="it-IT" sz="1800" noProof="0" dirty="0">
                <a:latin typeface="SF Pro Display" pitchFamily="2" charset="0"/>
              </a:rPr>
              <a:t>Monte Carlo: </a:t>
            </a:r>
            <a:r>
              <a:rPr lang="it-IT" sz="1800" noProof="0" dirty="0" err="1">
                <a:latin typeface="SF Pro Display" pitchFamily="2" charset="0"/>
              </a:rPr>
              <a:t>Poles</a:t>
            </a:r>
            <a:r>
              <a:rPr lang="it-IT" sz="1800" noProof="0" dirty="0">
                <a:latin typeface="SF Pro Display" pitchFamily="2" charset="0"/>
              </a:rPr>
              <a:t> &amp; </a:t>
            </a:r>
            <a:r>
              <a:rPr lang="it-IT" sz="1800" noProof="0" dirty="0" err="1">
                <a:latin typeface="SF Pro Display" pitchFamily="2" charset="0"/>
              </a:rPr>
              <a:t>Zeros</a:t>
            </a:r>
            <a:endParaRPr lang="it-IT" noProof="0" dirty="0">
              <a:latin typeface="SF Pro Display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EE0791-1DC2-0ADB-6537-5482C660A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950134"/>
              </p:ext>
            </p:extLst>
          </p:nvPr>
        </p:nvGraphicFramePr>
        <p:xfrm>
          <a:off x="4464720" y="1893359"/>
          <a:ext cx="326256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1280">
                  <a:extLst>
                    <a:ext uri="{9D8B030D-6E8A-4147-A177-3AD203B41FA5}">
                      <a16:colId xmlns:a16="http://schemas.microsoft.com/office/drawing/2014/main" val="1971573436"/>
                    </a:ext>
                  </a:extLst>
                </a:gridCol>
                <a:gridCol w="1631280">
                  <a:extLst>
                    <a:ext uri="{9D8B030D-6E8A-4147-A177-3AD203B41FA5}">
                      <a16:colId xmlns:a16="http://schemas.microsoft.com/office/drawing/2014/main" val="3576108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 err="1"/>
                        <a:t>Poles</a:t>
                      </a:r>
                      <a:endParaRPr lang="it-IT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noProof="0" err="1"/>
                        <a:t>Zeros</a:t>
                      </a:r>
                      <a:endParaRPr lang="it-IT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68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-2.920 + 3.238i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-0.242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70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 -2.920 -3.238i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52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3.084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6259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E464C88-83F7-44C2-6ABE-9763FC40C1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94088"/>
                  </p:ext>
                </p:extLst>
              </p:nvPr>
            </p:nvGraphicFramePr>
            <p:xfrm>
              <a:off x="884679" y="1902852"/>
              <a:ext cx="326256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31280">
                      <a:extLst>
                        <a:ext uri="{9D8B030D-6E8A-4147-A177-3AD203B41FA5}">
                          <a16:colId xmlns:a16="http://schemas.microsoft.com/office/drawing/2014/main" val="1971573436"/>
                        </a:ext>
                      </a:extLst>
                    </a:gridCol>
                    <a:gridCol w="1631280">
                      <a:extLst>
                        <a:ext uri="{9D8B030D-6E8A-4147-A177-3AD203B41FA5}">
                          <a16:colId xmlns:a16="http://schemas.microsoft.com/office/drawing/2014/main" val="35761080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b="1" i="0" noProof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it-IT" b="1" i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it-IT" b="1" noProof="0" err="1"/>
                            <a:t>Poles</a:t>
                          </a:r>
                          <a:r>
                            <a:rPr lang="it-IT" b="1" noProof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b="1" i="0" noProof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it-IT" b="1" i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it-IT" b="1" noProof="0" err="1"/>
                            <a:t>Zeros</a:t>
                          </a:r>
                          <a:r>
                            <a:rPr lang="it-IT" b="1" noProof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4686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-2.919 + 3.237i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-0.239 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701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-2.919 - 3.237i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52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3.084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noProof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625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E464C88-83F7-44C2-6ABE-9763FC40C1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8494088"/>
                  </p:ext>
                </p:extLst>
              </p:nvPr>
            </p:nvGraphicFramePr>
            <p:xfrm>
              <a:off x="884679" y="1902852"/>
              <a:ext cx="326256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31280">
                      <a:extLst>
                        <a:ext uri="{9D8B030D-6E8A-4147-A177-3AD203B41FA5}">
                          <a16:colId xmlns:a16="http://schemas.microsoft.com/office/drawing/2014/main" val="1971573436"/>
                        </a:ext>
                      </a:extLst>
                    </a:gridCol>
                    <a:gridCol w="1631280">
                      <a:extLst>
                        <a:ext uri="{9D8B030D-6E8A-4147-A177-3AD203B41FA5}">
                          <a16:colId xmlns:a16="http://schemas.microsoft.com/office/drawing/2014/main" val="35761080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t="-6667" r="-10155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667" r="-1550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686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-2.919 + 3.237i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-0.239       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701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-2.919 - 3.237i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52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3.084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noProof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6259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6CBF027-128F-0ED2-3A78-860657A03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7300"/>
                  </p:ext>
                </p:extLst>
              </p:nvPr>
            </p:nvGraphicFramePr>
            <p:xfrm>
              <a:off x="8044761" y="1893360"/>
              <a:ext cx="326256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31280">
                      <a:extLst>
                        <a:ext uri="{9D8B030D-6E8A-4147-A177-3AD203B41FA5}">
                          <a16:colId xmlns:a16="http://schemas.microsoft.com/office/drawing/2014/main" val="1971573436"/>
                        </a:ext>
                      </a:extLst>
                    </a:gridCol>
                    <a:gridCol w="1631280">
                      <a:extLst>
                        <a:ext uri="{9D8B030D-6E8A-4147-A177-3AD203B41FA5}">
                          <a16:colId xmlns:a16="http://schemas.microsoft.com/office/drawing/2014/main" val="35761080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b="1" i="0" noProof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it-IT" b="1" i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it-IT" b="1" noProof="0" err="1"/>
                            <a:t>Poles</a:t>
                          </a:r>
                          <a:r>
                            <a:rPr lang="it-IT" b="1" noProof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it-IT" b="1" i="0" noProof="0" smtClean="0">
                                  <a:latin typeface="Cambria Math" panose="02040503050406030204" pitchFamily="18" charset="0"/>
                                </a:rPr>
                                <m:t>𝛍</m:t>
                              </m:r>
                              <m:r>
                                <a:rPr lang="it-IT" b="1" i="0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it-IT" b="1" noProof="0" err="1"/>
                            <a:t>Zeros</a:t>
                          </a:r>
                          <a:r>
                            <a:rPr lang="it-IT" b="1" noProof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4686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 -2.912 + 3.365i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-0.327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701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 -2.912 -3.365i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52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3.142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noProof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625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6CBF027-128F-0ED2-3A78-860657A035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7300"/>
                  </p:ext>
                </p:extLst>
              </p:nvPr>
            </p:nvGraphicFramePr>
            <p:xfrm>
              <a:off x="8044761" y="1893360"/>
              <a:ext cx="3262560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31280">
                      <a:extLst>
                        <a:ext uri="{9D8B030D-6E8A-4147-A177-3AD203B41FA5}">
                          <a16:colId xmlns:a16="http://schemas.microsoft.com/office/drawing/2014/main" val="1971573436"/>
                        </a:ext>
                      </a:extLst>
                    </a:gridCol>
                    <a:gridCol w="1631280">
                      <a:extLst>
                        <a:ext uri="{9D8B030D-6E8A-4147-A177-3AD203B41FA5}">
                          <a16:colId xmlns:a16="http://schemas.microsoft.com/office/drawing/2014/main" val="357610805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775" t="-10345" r="-101550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100775" t="-10345" r="-1550" b="-3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946863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 -2.912 + 3.365i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-0.327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737019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 -2.912 -3.365i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523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noProof="0"/>
                            <a:t>3.142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it-IT" noProof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6259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8A0E87-2890-EAE8-5AF4-511671B8A468}"/>
              </a:ext>
            </a:extLst>
          </p:cNvPr>
          <p:cNvSpPr txBox="1"/>
          <p:nvPr/>
        </p:nvSpPr>
        <p:spPr>
          <a:xfrm>
            <a:off x="1703827" y="1566816"/>
            <a:ext cx="162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noProof="0"/>
              <a:t>Gray-Box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AD1BC-D1FE-3FBC-C9C0-83F7F264DE80}"/>
              </a:ext>
            </a:extLst>
          </p:cNvPr>
          <p:cNvSpPr txBox="1"/>
          <p:nvPr/>
        </p:nvSpPr>
        <p:spPr>
          <a:xfrm>
            <a:off x="5283868" y="1566815"/>
            <a:ext cx="162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noProof="0"/>
              <a:t>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6CE239-7086-7D21-EEEB-DDB784B884B3}"/>
              </a:ext>
            </a:extLst>
          </p:cNvPr>
          <p:cNvSpPr txBox="1"/>
          <p:nvPr/>
        </p:nvSpPr>
        <p:spPr>
          <a:xfrm>
            <a:off x="8415099" y="1566815"/>
            <a:ext cx="252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noProof="0" err="1"/>
              <a:t>Structured</a:t>
            </a:r>
            <a:r>
              <a:rPr lang="it-IT" b="1" noProof="0"/>
              <a:t> Black-Box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E1A7A-0EA3-ABE7-3E8D-5CF2713B438C}"/>
              </a:ext>
            </a:extLst>
          </p:cNvPr>
          <p:cNvSpPr txBox="1"/>
          <p:nvPr/>
        </p:nvSpPr>
        <p:spPr>
          <a:xfrm>
            <a:off x="3280688" y="666377"/>
            <a:ext cx="5714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Monte Carlo </a:t>
            </a:r>
            <a:r>
              <a:rPr lang="it-IT" sz="2800" b="1" noProof="0" dirty="0" err="1">
                <a:latin typeface="SF Pro Display" pitchFamily="2" charset="0"/>
              </a:rPr>
              <a:t>Results</a:t>
            </a:r>
            <a:endParaRPr lang="it-IT" sz="2800" b="1" noProof="0" dirty="0">
              <a:latin typeface="SF Pro Display" pitchFamily="2" charset="0"/>
            </a:endParaRPr>
          </a:p>
          <a:p>
            <a:pPr algn="ctr"/>
            <a:r>
              <a:rPr lang="it-IT" sz="2800" b="1" noProof="0" dirty="0" err="1">
                <a:latin typeface="SF Pro Display" pitchFamily="2" charset="0"/>
              </a:rPr>
              <a:t>Poles</a:t>
            </a:r>
            <a:r>
              <a:rPr lang="it-IT" sz="2800" b="1" noProof="0" dirty="0">
                <a:latin typeface="SF Pro Display" pitchFamily="2" charset="0"/>
              </a:rPr>
              <a:t> &amp; </a:t>
            </a:r>
            <a:r>
              <a:rPr lang="it-IT" sz="2800" b="1" noProof="0" dirty="0" err="1">
                <a:latin typeface="SF Pro Display" pitchFamily="2" charset="0"/>
              </a:rPr>
              <a:t>Zeros</a:t>
            </a:r>
            <a:endParaRPr lang="it-IT" sz="2800" b="1" noProof="0" dirty="0">
              <a:latin typeface="SF Pro Display" pitchFamily="2" charset="0"/>
            </a:endParaRPr>
          </a:p>
        </p:txBody>
      </p:sp>
      <p:pic>
        <p:nvPicPr>
          <p:cNvPr id="11" name="Picture 10" descr="A graph with colored dots and numbers&#10;&#10;AI-generated content may be incorrect.">
            <a:extLst>
              <a:ext uri="{FF2B5EF4-FFF2-40B4-BE49-F238E27FC236}">
                <a16:creationId xmlns:a16="http://schemas.microsoft.com/office/drawing/2014/main" id="{0632F549-1F01-0232-0D3F-E164EFCD17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90" y="3510155"/>
            <a:ext cx="3472247" cy="2604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 descr="A graph with numbers and symbols&#10;&#10;AI-generated content may be incorrect.">
            <a:extLst>
              <a:ext uri="{FF2B5EF4-FFF2-40B4-BE49-F238E27FC236}">
                <a16:creationId xmlns:a16="http://schemas.microsoft.com/office/drawing/2014/main" id="{D0D60C9C-58EA-5EB1-708E-882653CE0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1347" y="3499391"/>
            <a:ext cx="3473571" cy="2604185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0FF3EA-5088-9EC8-9B00-7E51C85187D9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1864606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A7533-A732-C869-424C-2622A6AAF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FC7B3C-3C32-178C-531A-6FBFF70BA9A5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53A192-E957-2875-5F5A-0EF302EB96B7}"/>
              </a:ext>
            </a:extLst>
          </p:cNvPr>
          <p:cNvSpPr/>
          <p:nvPr/>
        </p:nvSpPr>
        <p:spPr>
          <a:xfrm>
            <a:off x="4147238" y="6375454"/>
            <a:ext cx="4978715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87C9D9-F2D6-1E66-29F1-E69AA8198F18}"/>
              </a:ext>
            </a:extLst>
          </p:cNvPr>
          <p:cNvSpPr txBox="1"/>
          <p:nvPr/>
        </p:nvSpPr>
        <p:spPr>
          <a:xfrm>
            <a:off x="5764393" y="6375454"/>
            <a:ext cx="258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noProof="0">
                <a:latin typeface="SF Pro Display" pitchFamily="2" charset="0"/>
              </a:rPr>
              <a:t>T3.2 – </a:t>
            </a:r>
            <a:r>
              <a:rPr lang="it-IT" sz="1800" noProof="0">
                <a:latin typeface="SF Pro Display" pitchFamily="2" charset="0"/>
              </a:rPr>
              <a:t>Monte Carlo: </a:t>
            </a:r>
            <a:r>
              <a:rPr lang="it-IT" sz="1800" noProof="0" err="1">
                <a:latin typeface="SF Pro Display" pitchFamily="2" charset="0"/>
              </a:rPr>
              <a:t>Poles</a:t>
            </a:r>
            <a:endParaRPr lang="it-IT" noProof="0">
              <a:latin typeface="SF Pro Display" pitchFamily="2" charset="0"/>
            </a:endParaRPr>
          </a:p>
        </p:txBody>
      </p:sp>
      <p:pic>
        <p:nvPicPr>
          <p:cNvPr id="2" name="Picture 1" descr="A group of black boxes&#10;&#10;AI-generated content may be incorrect.">
            <a:extLst>
              <a:ext uri="{FF2B5EF4-FFF2-40B4-BE49-F238E27FC236}">
                <a16:creationId xmlns:a16="http://schemas.microsoft.com/office/drawing/2014/main" id="{1AE47E8B-2A94-DFD4-1DE1-B33BA903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537" y="1870911"/>
            <a:ext cx="4909732" cy="36822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32EC86-CDE8-6A85-4A62-9EC802E80961}"/>
              </a:ext>
            </a:extLst>
          </p:cNvPr>
          <p:cNvSpPr txBox="1"/>
          <p:nvPr/>
        </p:nvSpPr>
        <p:spPr>
          <a:xfrm>
            <a:off x="3280688" y="666377"/>
            <a:ext cx="5714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Monte Carlo </a:t>
            </a:r>
            <a:r>
              <a:rPr lang="it-IT" sz="2800" b="1" noProof="0" dirty="0" err="1">
                <a:latin typeface="SF Pro Display" pitchFamily="2" charset="0"/>
              </a:rPr>
              <a:t>Results</a:t>
            </a:r>
            <a:endParaRPr lang="it-IT" sz="2800" b="1" noProof="0" dirty="0">
              <a:latin typeface="SF Pro Display" pitchFamily="2" charset="0"/>
            </a:endParaRPr>
          </a:p>
          <a:p>
            <a:pPr algn="ctr"/>
            <a:r>
              <a:rPr lang="it-IT" sz="2800" b="1" noProof="0" dirty="0" err="1">
                <a:latin typeface="SF Pro Display" pitchFamily="2" charset="0"/>
              </a:rPr>
              <a:t>Poles</a:t>
            </a:r>
            <a:endParaRPr lang="it-IT" sz="2800" b="1" noProof="0" dirty="0">
              <a:latin typeface="SF Pro Display" pitchFamily="2" charset="0"/>
            </a:endParaRPr>
          </a:p>
        </p:txBody>
      </p:sp>
      <p:pic>
        <p:nvPicPr>
          <p:cNvPr id="9" name="Picture 8" descr="A graph of gray and white lines&#10;&#10;AI-generated content may be incorrect.">
            <a:extLst>
              <a:ext uri="{FF2B5EF4-FFF2-40B4-BE49-F238E27FC236}">
                <a16:creationId xmlns:a16="http://schemas.microsoft.com/office/drawing/2014/main" id="{A3B2A3D8-132B-A8E7-A45A-85A787D7D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74" y="1870911"/>
            <a:ext cx="4911602" cy="3682298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874AEF-E133-EF03-EBCD-6308953A0C96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310822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049A8-3E44-2A18-3D38-013264C25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2E813F-B7E3-DAFA-72E1-7A282E5F2053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DB7AFE-B041-F960-C03D-22B04AEBB8ED}"/>
              </a:ext>
            </a:extLst>
          </p:cNvPr>
          <p:cNvSpPr/>
          <p:nvPr/>
        </p:nvSpPr>
        <p:spPr>
          <a:xfrm>
            <a:off x="4147239" y="6375454"/>
            <a:ext cx="5417866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16B678-639C-174B-BC71-0354EF817744}"/>
              </a:ext>
            </a:extLst>
          </p:cNvPr>
          <p:cNvSpPr txBox="1"/>
          <p:nvPr/>
        </p:nvSpPr>
        <p:spPr>
          <a:xfrm>
            <a:off x="5757659" y="6375454"/>
            <a:ext cx="260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noProof="0">
                <a:latin typeface="SF Pro Display" pitchFamily="2" charset="0"/>
              </a:rPr>
              <a:t>T3.2 – </a:t>
            </a:r>
            <a:r>
              <a:rPr lang="it-IT" sz="1800" noProof="0">
                <a:latin typeface="SF Pro Display" pitchFamily="2" charset="0"/>
              </a:rPr>
              <a:t>Monte Carlo: </a:t>
            </a:r>
            <a:r>
              <a:rPr lang="it-IT" sz="1800" noProof="0" err="1">
                <a:latin typeface="SF Pro Display" pitchFamily="2" charset="0"/>
              </a:rPr>
              <a:t>Zeros</a:t>
            </a:r>
            <a:endParaRPr lang="it-IT" noProof="0">
              <a:latin typeface="SF Pro Display" pitchFamily="2" charset="0"/>
            </a:endParaRPr>
          </a:p>
        </p:txBody>
      </p:sp>
      <p:pic>
        <p:nvPicPr>
          <p:cNvPr id="2" name="Picture 1" descr="A graph of black box distribution&#10;&#10;AI-generated content may be incorrect.">
            <a:extLst>
              <a:ext uri="{FF2B5EF4-FFF2-40B4-BE49-F238E27FC236}">
                <a16:creationId xmlns:a16="http://schemas.microsoft.com/office/drawing/2014/main" id="{8A36C9A5-9FBD-AF38-5645-AE6AAAFA8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1734114"/>
            <a:ext cx="5110301" cy="38327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E1010C-C53C-933F-A74D-31607747C102}"/>
              </a:ext>
            </a:extLst>
          </p:cNvPr>
          <p:cNvSpPr txBox="1"/>
          <p:nvPr/>
        </p:nvSpPr>
        <p:spPr>
          <a:xfrm>
            <a:off x="3280688" y="666377"/>
            <a:ext cx="5714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Monte Carlo </a:t>
            </a:r>
            <a:r>
              <a:rPr lang="it-IT" sz="2800" b="1" noProof="0" dirty="0" err="1">
                <a:latin typeface="SF Pro Display" pitchFamily="2" charset="0"/>
              </a:rPr>
              <a:t>Results</a:t>
            </a:r>
            <a:endParaRPr lang="it-IT" sz="2800" b="1" noProof="0" dirty="0">
              <a:latin typeface="SF Pro Display" pitchFamily="2" charset="0"/>
            </a:endParaRPr>
          </a:p>
          <a:p>
            <a:pPr algn="ctr"/>
            <a:r>
              <a:rPr lang="it-IT" sz="2800" b="1" noProof="0" dirty="0" err="1">
                <a:latin typeface="SF Pro Display" pitchFamily="2" charset="0"/>
              </a:rPr>
              <a:t>Zeros</a:t>
            </a:r>
            <a:endParaRPr lang="it-IT" sz="2800" b="1" noProof="0" dirty="0">
              <a:latin typeface="SF Pro Display" pitchFamily="2" charset="0"/>
            </a:endParaRPr>
          </a:p>
        </p:txBody>
      </p:sp>
      <p:pic>
        <p:nvPicPr>
          <p:cNvPr id="4" name="Picture 3" descr="A graph of gray and black lines&#10;&#10;AI-generated content may be incorrect.">
            <a:extLst>
              <a:ext uri="{FF2B5EF4-FFF2-40B4-BE49-F238E27FC236}">
                <a16:creationId xmlns:a16="http://schemas.microsoft.com/office/drawing/2014/main" id="{64F9A090-2555-D2A5-55FB-FCD96722A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33" y="1734114"/>
            <a:ext cx="5112250" cy="3832726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9F46A-CF2F-BFE2-97FD-1AE38C362A4E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290970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18FE3-CD89-666E-9E49-88071E8AB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EB182A-6A72-0AC7-FBDA-074375DE23C3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821F28-FF35-F240-A1A9-5F7207458B95}"/>
              </a:ext>
            </a:extLst>
          </p:cNvPr>
          <p:cNvSpPr/>
          <p:nvPr/>
        </p:nvSpPr>
        <p:spPr>
          <a:xfrm>
            <a:off x="4147239" y="6375454"/>
            <a:ext cx="5823857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12276-2B74-224E-ABB9-8CA608ABEFF7}"/>
              </a:ext>
            </a:extLst>
          </p:cNvPr>
          <p:cNvSpPr txBox="1"/>
          <p:nvPr/>
        </p:nvSpPr>
        <p:spPr>
          <a:xfrm>
            <a:off x="1747736" y="627466"/>
            <a:ext cx="8696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Monte Carlo </a:t>
            </a:r>
            <a:r>
              <a:rPr lang="it-IT" sz="2800" b="1" noProof="0" dirty="0" err="1">
                <a:latin typeface="SF Pro Display" pitchFamily="2" charset="0"/>
              </a:rPr>
              <a:t>Results</a:t>
            </a:r>
            <a:endParaRPr lang="it-IT" sz="2800" b="1" noProof="0" dirty="0">
              <a:latin typeface="SF Pro Display" pitchFamily="2" charset="0"/>
            </a:endParaRPr>
          </a:p>
          <a:p>
            <a:pPr algn="ctr"/>
            <a:r>
              <a:rPr lang="it-IT" sz="2800" b="1" noProof="0" dirty="0" err="1">
                <a:latin typeface="SF Pro Display" pitchFamily="2" charset="0"/>
              </a:rPr>
              <a:t>Hystogram</a:t>
            </a:r>
            <a:r>
              <a:rPr lang="it-IT" sz="2800" b="1" noProof="0" dirty="0">
                <a:latin typeface="SF Pro Display" pitchFamily="2" charset="0"/>
              </a:rPr>
              <a:t> of </a:t>
            </a:r>
            <a:r>
              <a:rPr lang="it-IT" sz="2800" b="1" noProof="0" dirty="0" err="1">
                <a:latin typeface="SF Pro Display" pitchFamily="2" charset="0"/>
              </a:rPr>
              <a:t>Estimated</a:t>
            </a:r>
            <a:r>
              <a:rPr lang="it-IT" sz="2800" b="1" noProof="0" dirty="0">
                <a:latin typeface="SF Pro Display" pitchFamily="2" charset="0"/>
              </a:rPr>
              <a:t> </a:t>
            </a:r>
            <a:r>
              <a:rPr lang="it-IT" sz="2800" b="1" noProof="0" dirty="0" err="1">
                <a:latin typeface="SF Pro Display" pitchFamily="2" charset="0"/>
              </a:rPr>
              <a:t>Parameters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43366D-31A7-781D-1E28-5914D9372ED6}"/>
              </a:ext>
            </a:extLst>
          </p:cNvPr>
          <p:cNvSpPr txBox="1"/>
          <p:nvPr/>
        </p:nvSpPr>
        <p:spPr>
          <a:xfrm>
            <a:off x="5461746" y="6375454"/>
            <a:ext cx="319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noProof="0">
                <a:latin typeface="SF Pro Display" pitchFamily="2" charset="0"/>
              </a:rPr>
              <a:t>T3.2 – </a:t>
            </a:r>
            <a:r>
              <a:rPr lang="it-IT" sz="1800" noProof="0">
                <a:latin typeface="SF Pro Display" pitchFamily="2" charset="0"/>
              </a:rPr>
              <a:t>Monte Carlo: </a:t>
            </a:r>
            <a:r>
              <a:rPr lang="it-IT" sz="1800" noProof="0" err="1">
                <a:latin typeface="SF Pro Display" pitchFamily="2" charset="0"/>
              </a:rPr>
              <a:t>Hystograms</a:t>
            </a:r>
            <a:endParaRPr lang="it-IT" noProof="0">
              <a:latin typeface="SF Pro Display" pitchFamily="2" charset="0"/>
            </a:endParaRPr>
          </a:p>
        </p:txBody>
      </p:sp>
      <p:pic>
        <p:nvPicPr>
          <p:cNvPr id="3" name="Picture 2" descr="A graph of histograms&#10;&#10;AI-generated content may be incorrect.">
            <a:extLst>
              <a:ext uri="{FF2B5EF4-FFF2-40B4-BE49-F238E27FC236}">
                <a16:creationId xmlns:a16="http://schemas.microsoft.com/office/drawing/2014/main" id="{0E63A4C4-B517-A741-BE22-04DBD326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633" y="2018094"/>
            <a:ext cx="4890903" cy="3668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 group of gray-box histograms&#10;&#10;AI-generated content may be incorrect.">
            <a:extLst>
              <a:ext uri="{FF2B5EF4-FFF2-40B4-BE49-F238E27FC236}">
                <a16:creationId xmlns:a16="http://schemas.microsoft.com/office/drawing/2014/main" id="{05F60794-2847-27B1-83BF-3A29AEA26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06" y="2018094"/>
            <a:ext cx="4892767" cy="3668176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9FCE5-9B3B-DEDA-17F6-F5BB2C709103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996955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D49341-5FAF-9841-1017-78E3FD489B05}"/>
              </a:ext>
            </a:extLst>
          </p:cNvPr>
          <p:cNvSpPr txBox="1"/>
          <p:nvPr/>
        </p:nvSpPr>
        <p:spPr>
          <a:xfrm>
            <a:off x="2253450" y="716692"/>
            <a:ext cx="7685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noProof="0" dirty="0">
                <a:latin typeface="SF Pro Display"/>
              </a:rPr>
              <a:t>The</a:t>
            </a:r>
            <a:r>
              <a:rPr lang="it-IT" sz="2800" b="1" noProof="0" dirty="0">
                <a:latin typeface="SF Pro Display" pitchFamily="2" charset="0"/>
              </a:rPr>
              <a:t> </a:t>
            </a:r>
            <a:r>
              <a:rPr lang="it-IT" sz="2800" b="1" noProof="0" dirty="0" err="1">
                <a:latin typeface="SF Pro Display" pitchFamily="2" charset="0"/>
              </a:rPr>
              <a:t>Linearized</a:t>
            </a:r>
            <a:r>
              <a:rPr lang="it-IT" sz="2800" b="1" noProof="0" dirty="0">
                <a:latin typeface="SF Pro Display" pitchFamily="2" charset="0"/>
              </a:rPr>
              <a:t> Dynamics Model &amp; </a:t>
            </a:r>
            <a:r>
              <a:rPr lang="it-IT" sz="2800" b="1" noProof="0" dirty="0" err="1">
                <a:latin typeface="SF Pro Display" pitchFamily="2" charset="0"/>
              </a:rPr>
              <a:t>ExcitationM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BB664-D97C-C6A1-48A7-0F3983CF537C}"/>
              </a:ext>
            </a:extLst>
          </p:cNvPr>
          <p:cNvSpPr txBox="1"/>
          <p:nvPr/>
        </p:nvSpPr>
        <p:spPr>
          <a:xfrm>
            <a:off x="5640859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noProof="0">
              <a:latin typeface="SF Pro Display" pitchFamily="2" charset="0"/>
            </a:endParaRPr>
          </a:p>
        </p:txBody>
      </p:sp>
      <p:pic>
        <p:nvPicPr>
          <p:cNvPr id="12" name="Picture 11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799EF26F-1463-261F-289F-35310D76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5" y="1365193"/>
            <a:ext cx="3122430" cy="1218038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black and white math equations&#10;&#10;Description automatically generated with medium confidence">
            <a:extLst>
              <a:ext uri="{FF2B5EF4-FFF2-40B4-BE49-F238E27FC236}">
                <a16:creationId xmlns:a16="http://schemas.microsoft.com/office/drawing/2014/main" id="{C9E3C966-E741-4717-2DBE-47C9CEFAF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703" y="1377679"/>
            <a:ext cx="1771154" cy="1219483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C7273D6-312F-C1EA-6F57-FEE7D9780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895" y="1361453"/>
            <a:ext cx="5036617" cy="1219482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 descr="A blue line graph with white background&#10;&#10;AI-generated content may be incorrect.">
            <a:extLst>
              <a:ext uri="{FF2B5EF4-FFF2-40B4-BE49-F238E27FC236}">
                <a16:creationId xmlns:a16="http://schemas.microsoft.com/office/drawing/2014/main" id="{55BDB87F-8D7B-4E5C-F3F6-7631E095D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11" y="3609202"/>
            <a:ext cx="3278192" cy="2458644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 descr="A graph showing a red line&#10;&#10;AI-generated content may be incorrect.">
            <a:extLst>
              <a:ext uri="{FF2B5EF4-FFF2-40B4-BE49-F238E27FC236}">
                <a16:creationId xmlns:a16="http://schemas.microsoft.com/office/drawing/2014/main" id="{F1D8277C-C252-D1E4-3F50-5836F2DD7A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4318" y="3609202"/>
            <a:ext cx="3278192" cy="2458644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rrow: Right 8">
            <a:extLst>
              <a:ext uri="{FF2B5EF4-FFF2-40B4-BE49-F238E27FC236}">
                <a16:creationId xmlns:a16="http://schemas.microsoft.com/office/drawing/2014/main" id="{9F09DDA1-C5A9-4540-D077-EE9E8DCC3819}"/>
              </a:ext>
            </a:extLst>
          </p:cNvPr>
          <p:cNvSpPr/>
          <p:nvPr/>
        </p:nvSpPr>
        <p:spPr>
          <a:xfrm>
            <a:off x="4539374" y="4387673"/>
            <a:ext cx="673967" cy="34925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A4C9D-E00B-0B1D-B7DA-2BCC7B9042E0}"/>
              </a:ext>
            </a:extLst>
          </p:cNvPr>
          <p:cNvSpPr txBox="1"/>
          <p:nvPr/>
        </p:nvSpPr>
        <p:spPr>
          <a:xfrm>
            <a:off x="8893487" y="3998259"/>
            <a:ext cx="2539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noProof="0"/>
              <a:t>The data </a:t>
            </a:r>
            <a:r>
              <a:rPr lang="it-IT" noProof="0" err="1"/>
              <a:t>comes</a:t>
            </a:r>
            <a:r>
              <a:rPr lang="it-IT" noProof="0"/>
              <a:t> from the </a:t>
            </a:r>
            <a:r>
              <a:rPr lang="it-IT" noProof="0" err="1"/>
              <a:t>Simulink</a:t>
            </a:r>
            <a:r>
              <a:rPr lang="it-IT" noProof="0"/>
              <a:t> model, </a:t>
            </a:r>
            <a:r>
              <a:rPr lang="it-IT" noProof="0" err="1"/>
              <a:t>which</a:t>
            </a:r>
            <a:r>
              <a:rPr lang="it-IT" noProof="0"/>
              <a:t> </a:t>
            </a:r>
            <a:r>
              <a:rPr lang="it-IT" noProof="0" err="1"/>
              <a:t>is</a:t>
            </a:r>
            <a:r>
              <a:rPr lang="it-IT" noProof="0"/>
              <a:t> </a:t>
            </a:r>
            <a:r>
              <a:rPr lang="it-IT" noProof="0" err="1"/>
              <a:t>configured</a:t>
            </a:r>
            <a:r>
              <a:rPr lang="it-IT" noProof="0"/>
              <a:t> with </a:t>
            </a:r>
            <a:r>
              <a:rPr lang="it-IT" b="1" noProof="0"/>
              <a:t>standard </a:t>
            </a:r>
            <a:r>
              <a:rPr lang="it-IT" b="1" noProof="0" err="1"/>
              <a:t>measurement</a:t>
            </a:r>
            <a:r>
              <a:rPr lang="it-IT" b="1" noProof="0"/>
              <a:t> </a:t>
            </a:r>
            <a:r>
              <a:rPr lang="it-IT" b="1" noProof="0" err="1"/>
              <a:t>noise</a:t>
            </a:r>
            <a:r>
              <a:rPr lang="it-IT" noProof="0"/>
              <a:t> and </a:t>
            </a:r>
            <a:r>
              <a:rPr lang="it-IT" noProof="0" err="1"/>
              <a:t>includes</a:t>
            </a:r>
            <a:r>
              <a:rPr lang="it-IT" noProof="0"/>
              <a:t> </a:t>
            </a:r>
            <a:r>
              <a:rPr lang="it-IT" noProof="0" err="1"/>
              <a:t>known</a:t>
            </a:r>
            <a:r>
              <a:rPr lang="it-IT" noProof="0"/>
              <a:t> </a:t>
            </a:r>
            <a:r>
              <a:rPr lang="it-IT" b="1" noProof="0"/>
              <a:t>delays</a:t>
            </a:r>
            <a:r>
              <a:rPr lang="it-IT" noProof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4EDCC1-296A-4746-BFBA-F9BE04C249C7}"/>
                  </a:ext>
                </a:extLst>
              </p:cNvPr>
              <p:cNvSpPr txBox="1"/>
              <p:nvPr/>
            </p:nvSpPr>
            <p:spPr>
              <a:xfrm>
                <a:off x="861306" y="2890068"/>
                <a:ext cx="6192108" cy="39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noProof="0"/>
                  <a:t>System </a:t>
                </a:r>
                <a:r>
                  <a:rPr lang="it-IT" noProof="0" err="1"/>
                  <a:t>identified</a:t>
                </a:r>
                <a:r>
                  <a:rPr lang="it-IT" noProof="0"/>
                  <a:t> by 6 </a:t>
                </a:r>
                <a:r>
                  <a:rPr lang="it-IT" noProof="0" err="1"/>
                  <a:t>parameters</a:t>
                </a:r>
                <a:r>
                  <a:rPr lang="it-IT" noProof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0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b="0" i="0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it-IT" noProof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noProof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noProof="0">
                    <a:latin typeface="SF Pro Display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noProof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it-IT" noProof="0">
                    <a:latin typeface="SF Pro Display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it-IT" noProof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noProof="0">
                    <a:latin typeface="SF Pro Display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noProof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it-IT" noProof="0">
                    <a:latin typeface="SF Pro Display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noProof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noProof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it-IT" noProof="0">
                    <a:latin typeface="SF Pro Display" pitchFamily="2" charset="0"/>
                  </a:rPr>
                  <a:t>  </a:t>
                </a:r>
                <a:r>
                  <a:rPr lang="it-IT" noProof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4EDCC1-296A-4746-BFBA-F9BE04C24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06" y="2890068"/>
                <a:ext cx="6192108" cy="390748"/>
              </a:xfrm>
              <a:prstGeom prst="rect">
                <a:avLst/>
              </a:prstGeom>
              <a:blipFill>
                <a:blip r:embed="rId8"/>
                <a:stretch>
                  <a:fillRect l="-818" t="-6250" b="-18750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3DD0CB1-AE5E-7F8B-0F6A-49386B1EF1E4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2441027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A68C48-AF77-0176-3611-33CEC5416C9E}"/>
              </a:ext>
            </a:extLst>
          </p:cNvPr>
          <p:cNvSpPr txBox="1"/>
          <p:nvPr/>
        </p:nvSpPr>
        <p:spPr>
          <a:xfrm>
            <a:off x="1187858" y="2875002"/>
            <a:ext cx="102711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/>
              <a:t>Thank you for your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084A4-AE98-158D-7026-5BEA2D36D0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2714829" y="944043"/>
            <a:ext cx="6762342" cy="496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7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E6984-25EE-9217-2848-223CC7DB2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98ED41-7EF5-01B0-44B9-8352AFAA0ED0}"/>
              </a:ext>
            </a:extLst>
          </p:cNvPr>
          <p:cNvSpPr txBox="1"/>
          <p:nvPr/>
        </p:nvSpPr>
        <p:spPr>
          <a:xfrm>
            <a:off x="2149475" y="1905506"/>
            <a:ext cx="78930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600" noProof="0">
                <a:latin typeface="SF Pro Display" pitchFamily="2" charset="0"/>
              </a:rPr>
              <a:t>TASK 1</a:t>
            </a:r>
          </a:p>
          <a:p>
            <a:pPr algn="ctr"/>
            <a:r>
              <a:rPr lang="it-IT" sz="9600" noProof="0">
                <a:latin typeface="SF Pro Display" pitchFamily="2" charset="0"/>
              </a:rPr>
              <a:t>Grey-Box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DB06A-6BA4-C9EB-48D2-7BBC1B428583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117279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49269-B435-9C13-E3E5-A98A912F6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4A62EE-7871-45CB-E6FA-38E819D6474D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7AADABE-8CBB-82D9-028C-996A0CFD9D0D}"/>
              </a:ext>
            </a:extLst>
          </p:cNvPr>
          <p:cNvSpPr/>
          <p:nvPr/>
        </p:nvSpPr>
        <p:spPr>
          <a:xfrm>
            <a:off x="4147240" y="6375454"/>
            <a:ext cx="1082292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F0AA1-23AF-C5E2-70AC-27779F37ED6F}"/>
              </a:ext>
            </a:extLst>
          </p:cNvPr>
          <p:cNvSpPr txBox="1"/>
          <p:nvPr/>
        </p:nvSpPr>
        <p:spPr>
          <a:xfrm>
            <a:off x="5229531" y="6375454"/>
            <a:ext cx="3659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>
                <a:latin typeface="SF Pro Display" pitchFamily="2" charset="0"/>
              </a:rPr>
              <a:t>T1.1 – Grey Box Model </a:t>
            </a:r>
            <a:r>
              <a:rPr lang="it-IT" noProof="0" err="1">
                <a:latin typeface="SF Pro Display" pitchFamily="2" charset="0"/>
              </a:rPr>
              <a:t>Identification</a:t>
            </a:r>
            <a:r>
              <a:rPr lang="it-IT" noProof="0">
                <a:latin typeface="SF Pro Display" pitchFamily="2" charset="0"/>
              </a:rPr>
              <a:t> </a:t>
            </a:r>
          </a:p>
          <a:p>
            <a:endParaRPr lang="it-IT" noProof="0">
              <a:latin typeface="SF Pro Display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7D46CA-3A0F-3942-568A-CCCCE85C42D8}"/>
              </a:ext>
            </a:extLst>
          </p:cNvPr>
          <p:cNvSpPr/>
          <p:nvPr/>
        </p:nvSpPr>
        <p:spPr>
          <a:xfrm>
            <a:off x="882913" y="1400062"/>
            <a:ext cx="2292350" cy="654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noProof="0">
                <a:solidFill>
                  <a:schemeClr val="tx1"/>
                </a:solidFill>
                <a:latin typeface="SF Pro Display" pitchFamily="2" charset="0"/>
              </a:rPr>
              <a:t>Create </a:t>
            </a:r>
            <a:r>
              <a:rPr lang="it-IT" noProof="0" err="1">
                <a:solidFill>
                  <a:schemeClr val="tx1"/>
                </a:solidFill>
                <a:latin typeface="SF Pro Display" pitchFamily="2" charset="0"/>
              </a:rPr>
              <a:t>iddata</a:t>
            </a:r>
            <a:r>
              <a:rPr lang="it-IT" noProof="0">
                <a:solidFill>
                  <a:schemeClr val="tx1"/>
                </a:solidFill>
                <a:latin typeface="SF Pro Display" pitchFamily="2" charset="0"/>
              </a:rPr>
              <a:t> </a:t>
            </a:r>
            <a:r>
              <a:rPr lang="it-IT" noProof="0" err="1">
                <a:solidFill>
                  <a:schemeClr val="tx1"/>
                </a:solidFill>
                <a:latin typeface="SF Pro Display" pitchFamily="2" charset="0"/>
              </a:rPr>
              <a:t>object</a:t>
            </a:r>
            <a:r>
              <a:rPr lang="it-IT" noProof="0">
                <a:solidFill>
                  <a:schemeClr val="tx1"/>
                </a:solidFill>
                <a:latin typeface="SF Pro Display" pitchFamily="2" charset="0"/>
              </a:rPr>
              <a:t> with input &amp; output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727BA6-14A3-DE3B-407C-1C05F0B63DA9}"/>
              </a:ext>
            </a:extLst>
          </p:cNvPr>
          <p:cNvSpPr/>
          <p:nvPr/>
        </p:nvSpPr>
        <p:spPr>
          <a:xfrm>
            <a:off x="882913" y="2601799"/>
            <a:ext cx="2292350" cy="654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noProof="0" err="1">
                <a:solidFill>
                  <a:schemeClr val="tx1"/>
                </a:solidFill>
                <a:latin typeface="SF Pro Display" pitchFamily="2" charset="0"/>
              </a:rPr>
              <a:t>Convert</a:t>
            </a:r>
            <a:r>
              <a:rPr lang="it-IT" noProof="0">
                <a:solidFill>
                  <a:schemeClr val="tx1"/>
                </a:solidFill>
                <a:latin typeface="SF Pro Display" pitchFamily="2" charset="0"/>
              </a:rPr>
              <a:t> </a:t>
            </a:r>
            <a:r>
              <a:rPr lang="it-IT" noProof="0" err="1">
                <a:solidFill>
                  <a:schemeClr val="tx1"/>
                </a:solidFill>
                <a:latin typeface="SF Pro Display" pitchFamily="2" charset="0"/>
              </a:rPr>
              <a:t>into</a:t>
            </a:r>
            <a:r>
              <a:rPr lang="it-IT" noProof="0">
                <a:solidFill>
                  <a:schemeClr val="tx1"/>
                </a:solidFill>
                <a:latin typeface="SF Pro Display" pitchFamily="2" charset="0"/>
              </a:rPr>
              <a:t> frequency domain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0D53F7-2A74-63AB-C284-631DA6BA6520}"/>
              </a:ext>
            </a:extLst>
          </p:cNvPr>
          <p:cNvSpPr/>
          <p:nvPr/>
        </p:nvSpPr>
        <p:spPr>
          <a:xfrm>
            <a:off x="882913" y="3803536"/>
            <a:ext cx="2292350" cy="654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noProof="0">
                <a:solidFill>
                  <a:schemeClr val="tx1"/>
                </a:solidFill>
                <a:latin typeface="SF Pro Display" pitchFamily="2" charset="0"/>
              </a:rPr>
              <a:t>Pass the </a:t>
            </a:r>
            <a:r>
              <a:rPr lang="it-IT" noProof="0" err="1">
                <a:solidFill>
                  <a:schemeClr val="tx1"/>
                </a:solidFill>
                <a:latin typeface="SF Pro Display" pitchFamily="2" charset="0"/>
              </a:rPr>
              <a:t>physical</a:t>
            </a:r>
            <a:r>
              <a:rPr lang="it-IT" noProof="0">
                <a:solidFill>
                  <a:schemeClr val="tx1"/>
                </a:solidFill>
                <a:latin typeface="SF Pro Display" pitchFamily="2" charset="0"/>
              </a:rPr>
              <a:t> model to </a:t>
            </a:r>
            <a:r>
              <a:rPr lang="it-IT" noProof="0" err="1">
                <a:solidFill>
                  <a:schemeClr val="tx1"/>
                </a:solidFill>
                <a:latin typeface="SF Pro Display" pitchFamily="2" charset="0"/>
              </a:rPr>
              <a:t>idgrey</a:t>
            </a:r>
            <a:endParaRPr lang="it-IT" noProof="0">
              <a:solidFill>
                <a:schemeClr val="tx1"/>
              </a:solidFill>
              <a:latin typeface="SF Pro Display" pitchFamily="2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B34A920-BFC5-DA2E-81EA-E815BF632071}"/>
              </a:ext>
            </a:extLst>
          </p:cNvPr>
          <p:cNvSpPr/>
          <p:nvPr/>
        </p:nvSpPr>
        <p:spPr>
          <a:xfrm>
            <a:off x="1962413" y="2127137"/>
            <a:ext cx="177800" cy="42386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D816FAB-0954-D185-1662-44B2349CE3FF}"/>
              </a:ext>
            </a:extLst>
          </p:cNvPr>
          <p:cNvSpPr/>
          <p:nvPr/>
        </p:nvSpPr>
        <p:spPr>
          <a:xfrm>
            <a:off x="1962413" y="3306648"/>
            <a:ext cx="177800" cy="42386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C98CDFF-5730-22B3-0006-579391447125}"/>
              </a:ext>
            </a:extLst>
          </p:cNvPr>
          <p:cNvSpPr/>
          <p:nvPr/>
        </p:nvSpPr>
        <p:spPr>
          <a:xfrm>
            <a:off x="882913" y="5027499"/>
            <a:ext cx="2292350" cy="65405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noProof="0">
                <a:solidFill>
                  <a:schemeClr val="tx1"/>
                </a:solidFill>
                <a:latin typeface="SF Pro Display" pitchFamily="2" charset="0"/>
              </a:rPr>
              <a:t>Estimate </a:t>
            </a:r>
            <a:r>
              <a:rPr lang="it-IT" noProof="0" err="1">
                <a:solidFill>
                  <a:schemeClr val="tx1"/>
                </a:solidFill>
                <a:latin typeface="SF Pro Display" pitchFamily="2" charset="0"/>
              </a:rPr>
              <a:t>parameters</a:t>
            </a:r>
            <a:r>
              <a:rPr lang="it-IT" noProof="0">
                <a:solidFill>
                  <a:schemeClr val="tx1"/>
                </a:solidFill>
                <a:latin typeface="SF Pro Display" pitchFamily="2" charset="0"/>
              </a:rPr>
              <a:t> </a:t>
            </a:r>
            <a:r>
              <a:rPr lang="it-IT" noProof="0" err="1">
                <a:solidFill>
                  <a:schemeClr val="tx1"/>
                </a:solidFill>
                <a:latin typeface="SF Pro Display" pitchFamily="2" charset="0"/>
              </a:rPr>
              <a:t>using</a:t>
            </a:r>
            <a:r>
              <a:rPr lang="it-IT" noProof="0">
                <a:solidFill>
                  <a:schemeClr val="tx1"/>
                </a:solidFill>
                <a:latin typeface="SF Pro Display" pitchFamily="2" charset="0"/>
              </a:rPr>
              <a:t> </a:t>
            </a:r>
            <a:r>
              <a:rPr lang="it-IT" noProof="0" err="1">
                <a:solidFill>
                  <a:schemeClr val="tx1"/>
                </a:solidFill>
                <a:latin typeface="SF Pro Display" pitchFamily="2" charset="0"/>
              </a:rPr>
              <a:t>greyest</a:t>
            </a:r>
            <a:endParaRPr lang="it-IT" noProof="0">
              <a:solidFill>
                <a:schemeClr val="tx1"/>
              </a:solidFill>
              <a:latin typeface="SF Pro Display" pitchFamily="2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AC2523C-FC74-2FE3-2C58-F1956533491F}"/>
              </a:ext>
            </a:extLst>
          </p:cNvPr>
          <p:cNvSpPr/>
          <p:nvPr/>
        </p:nvSpPr>
        <p:spPr>
          <a:xfrm>
            <a:off x="1962413" y="4530611"/>
            <a:ext cx="177800" cy="423863"/>
          </a:xfrm>
          <a:prstGeom prst="down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pic>
        <p:nvPicPr>
          <p:cNvPr id="19" name="Picture 18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E383FB6-56C3-DE3C-9582-DFC44401B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079" y="3994215"/>
            <a:ext cx="3538023" cy="1661106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A close up of text&#10;&#10;AI-generated content may be incorrect.">
            <a:extLst>
              <a:ext uri="{FF2B5EF4-FFF2-40B4-BE49-F238E27FC236}">
                <a16:creationId xmlns:a16="http://schemas.microsoft.com/office/drawing/2014/main" id="{393C49A8-9E7C-A67D-F1D4-1CE6240EA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945" y="4468036"/>
            <a:ext cx="3974542" cy="549012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33D1BE5D-B886-CDEF-C890-A046D6EE50CB}"/>
              </a:ext>
            </a:extLst>
          </p:cNvPr>
          <p:cNvSpPr/>
          <p:nvPr/>
        </p:nvSpPr>
        <p:spPr>
          <a:xfrm rot="2059178">
            <a:off x="3190389" y="4529766"/>
            <a:ext cx="400808" cy="177420"/>
          </a:xfrm>
          <a:prstGeom prst="leftRight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2D3536F2-9809-8440-6B9D-739A72E4B155}"/>
              </a:ext>
            </a:extLst>
          </p:cNvPr>
          <p:cNvSpPr/>
          <p:nvPr/>
        </p:nvSpPr>
        <p:spPr>
          <a:xfrm rot="18825016">
            <a:off x="3202182" y="5006017"/>
            <a:ext cx="400808" cy="177420"/>
          </a:xfrm>
          <a:prstGeom prst="leftRight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67916-007D-B447-9912-A17C40F091F7}"/>
              </a:ext>
            </a:extLst>
          </p:cNvPr>
          <p:cNvSpPr txBox="1"/>
          <p:nvPr/>
        </p:nvSpPr>
        <p:spPr>
          <a:xfrm>
            <a:off x="8460915" y="3264867"/>
            <a:ext cx="229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 dirty="0" err="1">
                <a:latin typeface="SF Pro Display" pitchFamily="2" charset="0"/>
              </a:rPr>
              <a:t>Function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used</a:t>
            </a:r>
            <a:r>
              <a:rPr lang="it-IT" noProof="0" dirty="0">
                <a:latin typeface="SF Pro Display" pitchFamily="2" charset="0"/>
              </a:rPr>
              <a:t> to impose </a:t>
            </a:r>
            <a:r>
              <a:rPr lang="it-IT" noProof="0" dirty="0" err="1">
                <a:latin typeface="SF Pro Display" pitchFamily="2" charset="0"/>
              </a:rPr>
              <a:t>structure</a:t>
            </a:r>
            <a:endParaRPr lang="it-IT" noProof="0" dirty="0">
              <a:latin typeface="SF Pro Display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5D629C-B1BD-7AB4-97F7-FF1781D81C2D}"/>
              </a:ext>
            </a:extLst>
          </p:cNvPr>
          <p:cNvSpPr txBox="1"/>
          <p:nvPr/>
        </p:nvSpPr>
        <p:spPr>
          <a:xfrm>
            <a:off x="3279383" y="716692"/>
            <a:ext cx="5633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Grey-Box </a:t>
            </a:r>
            <a:r>
              <a:rPr lang="it-IT" sz="2800" b="1" noProof="0" dirty="0" err="1">
                <a:latin typeface="SF Pro Display" pitchFamily="2" charset="0"/>
              </a:rPr>
              <a:t>Identification</a:t>
            </a:r>
            <a:r>
              <a:rPr lang="it-IT" sz="2800" b="1" noProof="0" dirty="0">
                <a:latin typeface="SF Pro Display" pitchFamily="2" charset="0"/>
              </a:rPr>
              <a:t> Workflow</a:t>
            </a:r>
          </a:p>
        </p:txBody>
      </p:sp>
      <p:pic>
        <p:nvPicPr>
          <p:cNvPr id="27" name="Picture 2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1354BFF-1D1C-52EF-5331-3CB30423A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945" y="1937656"/>
            <a:ext cx="5839640" cy="952633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DEC1E321-32DA-13D0-E72A-3435D0317B94}"/>
              </a:ext>
            </a:extLst>
          </p:cNvPr>
          <p:cNvSpPr/>
          <p:nvPr/>
        </p:nvSpPr>
        <p:spPr>
          <a:xfrm rot="2059178">
            <a:off x="3189317" y="2092429"/>
            <a:ext cx="400808" cy="177420"/>
          </a:xfrm>
          <a:prstGeom prst="leftRight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839244B9-2FD8-09BE-9418-C0A2C560FE36}"/>
              </a:ext>
            </a:extLst>
          </p:cNvPr>
          <p:cNvSpPr/>
          <p:nvPr/>
        </p:nvSpPr>
        <p:spPr>
          <a:xfrm rot="18825016">
            <a:off x="3201110" y="2568680"/>
            <a:ext cx="400808" cy="177420"/>
          </a:xfrm>
          <a:prstGeom prst="leftRightArrow">
            <a:avLst/>
          </a:prstGeom>
          <a:solidFill>
            <a:srgbClr val="7030A0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5C636E-58E6-BDB9-BBA1-720E4AAC3DEE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59039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53116-41B9-CD97-2958-504A6D3B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E1F832-F063-1D85-7EB7-13BD4A8B561D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FFF39A-7E0C-3DC8-8CAE-5700EC2479CE}"/>
              </a:ext>
            </a:extLst>
          </p:cNvPr>
          <p:cNvSpPr/>
          <p:nvPr/>
        </p:nvSpPr>
        <p:spPr>
          <a:xfrm>
            <a:off x="4147239" y="6375454"/>
            <a:ext cx="1948761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A07D7-41D1-3431-F64A-682AD999E060}"/>
              </a:ext>
            </a:extLst>
          </p:cNvPr>
          <p:cNvSpPr txBox="1"/>
          <p:nvPr/>
        </p:nvSpPr>
        <p:spPr>
          <a:xfrm>
            <a:off x="4395874" y="6375453"/>
            <a:ext cx="544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>
                <a:latin typeface="SF Pro Display" pitchFamily="2" charset="0"/>
              </a:rPr>
              <a:t>T1.2 – </a:t>
            </a:r>
            <a:r>
              <a:rPr lang="it-IT" sz="1800" noProof="0" err="1">
                <a:latin typeface="SF Pro Display" pitchFamily="2" charset="0"/>
              </a:rPr>
              <a:t>Assess</a:t>
            </a:r>
            <a:r>
              <a:rPr lang="it-IT" sz="1800" noProof="0">
                <a:latin typeface="SF Pro Display" pitchFamily="2" charset="0"/>
              </a:rPr>
              <a:t> </a:t>
            </a:r>
            <a:r>
              <a:rPr lang="it-IT" sz="1800" noProof="0" err="1">
                <a:latin typeface="SF Pro Display" pitchFamily="2" charset="0"/>
              </a:rPr>
              <a:t>uncertainty</a:t>
            </a:r>
            <a:r>
              <a:rPr lang="it-IT" sz="1800" noProof="0">
                <a:latin typeface="SF Pro Display" pitchFamily="2" charset="0"/>
              </a:rPr>
              <a:t> of the </a:t>
            </a:r>
            <a:r>
              <a:rPr lang="it-IT" sz="1800" noProof="0" err="1">
                <a:latin typeface="SF Pro Display" pitchFamily="2" charset="0"/>
              </a:rPr>
              <a:t>parameters</a:t>
            </a:r>
            <a:r>
              <a:rPr lang="it-IT" sz="1800" noProof="0">
                <a:latin typeface="SF Pro Display" pitchFamily="2" charset="0"/>
              </a:rPr>
              <a:t> </a:t>
            </a:r>
            <a:r>
              <a:rPr lang="it-IT" sz="1800" noProof="0" err="1">
                <a:latin typeface="SF Pro Display" pitchFamily="2" charset="0"/>
              </a:rPr>
              <a:t>estimated</a:t>
            </a:r>
            <a:r>
              <a:rPr lang="it-IT" sz="1800" noProof="0">
                <a:latin typeface="SF Pro Display" pitchFamily="2" charset="0"/>
              </a:rPr>
              <a:t> </a:t>
            </a:r>
            <a:endParaRPr lang="it-IT" noProof="0">
              <a:latin typeface="SF Pro Display" pitchFamily="2" charset="0"/>
            </a:endParaRPr>
          </a:p>
          <a:p>
            <a:endParaRPr lang="it-IT" noProof="0">
              <a:latin typeface="SF Pro Display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9805985-5CC4-F353-7D42-D7822B4E20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968072"/>
                  </p:ext>
                </p:extLst>
              </p:nvPr>
            </p:nvGraphicFramePr>
            <p:xfrm>
              <a:off x="2611866" y="1267547"/>
              <a:ext cx="8128002" cy="75780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 dirty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 dirty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300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9805985-5CC4-F353-7D42-D7822B4E20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2968072"/>
                  </p:ext>
                </p:extLst>
              </p:nvPr>
            </p:nvGraphicFramePr>
            <p:xfrm>
              <a:off x="2611866" y="1267547"/>
              <a:ext cx="8128002" cy="75780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54667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354667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935" t="-3226" r="-500935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100935" t="-3226" r="-400935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200935" t="-3226" r="-300935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303774" t="-3226" r="-203774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400000" t="-3226" r="-101869" b="-1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3"/>
                          <a:stretch>
                            <a:fillRect l="-500000" t="-3226" r="-1869" b="-1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300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09AC0-9135-AA6D-B061-A266BF782C60}"/>
              </a:ext>
            </a:extLst>
          </p:cNvPr>
          <p:cNvSpPr txBox="1"/>
          <p:nvPr/>
        </p:nvSpPr>
        <p:spPr>
          <a:xfrm>
            <a:off x="548087" y="1461786"/>
            <a:ext cx="250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noProof="0" dirty="0" err="1">
                <a:latin typeface="SF Pro Display" pitchFamily="2" charset="0"/>
              </a:rPr>
              <a:t>Initial</a:t>
            </a:r>
            <a:r>
              <a:rPr lang="it-IT" b="1" noProof="0" dirty="0">
                <a:latin typeface="SF Pro Display" pitchFamily="2" charset="0"/>
              </a:rPr>
              <a:t> Guess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9C0F7-A060-3AC1-9710-FC582400E00C}"/>
              </a:ext>
            </a:extLst>
          </p:cNvPr>
          <p:cNvSpPr txBox="1"/>
          <p:nvPr/>
        </p:nvSpPr>
        <p:spPr>
          <a:xfrm>
            <a:off x="764423" y="3275833"/>
            <a:ext cx="1042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noProof="0" dirty="0" err="1">
                <a:latin typeface="SF Pro Display" pitchFamily="2" charset="0"/>
              </a:rPr>
              <a:t>getcov</a:t>
            </a:r>
            <a:r>
              <a:rPr lang="it-IT" i="1" noProof="0" dirty="0">
                <a:latin typeface="SF Pro Display" pitchFamily="2" charset="0"/>
              </a:rPr>
              <a:t>() </a:t>
            </a:r>
            <a:r>
              <a:rPr lang="it-IT" noProof="0" dirty="0">
                <a:latin typeface="SF Pro Display" pitchFamily="2" charset="0"/>
              </a:rPr>
              <a:t>to </a:t>
            </a:r>
            <a:r>
              <a:rPr lang="it-IT" noProof="0" dirty="0" err="1">
                <a:latin typeface="SF Pro Display" pitchFamily="2" charset="0"/>
              </a:rPr>
              <a:t>extract</a:t>
            </a:r>
            <a:r>
              <a:rPr lang="it-IT" noProof="0" dirty="0">
                <a:latin typeface="SF Pro Display" pitchFamily="2" charset="0"/>
              </a:rPr>
              <a:t> the </a:t>
            </a:r>
            <a:r>
              <a:rPr lang="it-IT" noProof="0" dirty="0" err="1">
                <a:latin typeface="SF Pro Display" pitchFamily="2" charset="0"/>
              </a:rPr>
              <a:t>covariance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matrix</a:t>
            </a:r>
            <a:r>
              <a:rPr lang="it-IT" noProof="0" dirty="0">
                <a:latin typeface="SF Pro Display" pitchFamily="2" charset="0"/>
              </a:rPr>
              <a:t> from the </a:t>
            </a:r>
            <a:r>
              <a:rPr lang="it-IT" noProof="0" dirty="0" err="1">
                <a:latin typeface="SF Pro Display" pitchFamily="2" charset="0"/>
              </a:rPr>
              <a:t>identified</a:t>
            </a:r>
            <a:r>
              <a:rPr lang="it-IT" noProof="0" dirty="0">
                <a:latin typeface="SF Pro Display" pitchFamily="2" charset="0"/>
              </a:rPr>
              <a:t> model, the 1-sigma standard </a:t>
            </a:r>
            <a:r>
              <a:rPr lang="it-IT" noProof="0" dirty="0" err="1">
                <a:latin typeface="SF Pro Display" pitchFamily="2" charset="0"/>
              </a:rPr>
              <a:t>deviations</a:t>
            </a:r>
            <a:r>
              <a:rPr lang="it-IT" noProof="0" dirty="0">
                <a:latin typeface="SF Pro Display" pitchFamily="2" charset="0"/>
              </a:rPr>
              <a:t> are </a:t>
            </a:r>
            <a:r>
              <a:rPr lang="it-IT" noProof="0" dirty="0" err="1">
                <a:latin typeface="SF Pro Display" pitchFamily="2" charset="0"/>
              </a:rPr>
              <a:t>obatained</a:t>
            </a:r>
            <a:r>
              <a:rPr lang="it-IT" noProof="0" dirty="0">
                <a:latin typeface="SF Pro Display" pitchFamily="2" charset="0"/>
              </a:rPr>
              <a:t> from </a:t>
            </a:r>
            <a:r>
              <a:rPr lang="it-IT" noProof="0" dirty="0" err="1">
                <a:latin typeface="SF Pro Display" pitchFamily="2" charset="0"/>
              </a:rPr>
              <a:t>its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diagonal</a:t>
            </a:r>
            <a:r>
              <a:rPr lang="it-IT" noProof="0" dirty="0">
                <a:latin typeface="SF Pro Display" pitchFamily="2" charset="0"/>
              </a:rPr>
              <a:t>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088A62F-1EE3-2F95-7C81-7AC0678374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8915792"/>
                  </p:ext>
                </p:extLst>
              </p:nvPr>
            </p:nvGraphicFramePr>
            <p:xfrm>
              <a:off x="1371600" y="4031241"/>
              <a:ext cx="9448800" cy="75780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4800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574800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574800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574800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574800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574800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1-</a:t>
                          </a:r>
                          <a:r>
                            <a:rPr lang="it-IT" sz="1800" b="0" i="0" kern="1200" noProof="0" dirty="0">
                              <a:solidFill>
                                <a:schemeClr val="lt1"/>
                              </a:solidFill>
                              <a:effectLst/>
                              <a:latin typeface="SF Pro Display" pitchFamily="2" charset="0"/>
                              <a:ea typeface="+mn-ea"/>
                              <a:cs typeface="+mn-cs"/>
                            </a:rPr>
                            <a:t>σ(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it-IT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b="0" i="0" noProof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b>
                              </m:sSub>
                            </m:oMath>
                          </a14:m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4.7825e+14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8.5966e+13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1.9967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4.7824e+14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2.7151e+18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1.5240e+04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4088A62F-1EE3-2F95-7C81-7AC0678374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8915792"/>
                  </p:ext>
                </p:extLst>
              </p:nvPr>
            </p:nvGraphicFramePr>
            <p:xfrm>
              <a:off x="1371600" y="4031241"/>
              <a:ext cx="9448800" cy="75780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574800">
                      <a:extLst>
                        <a:ext uri="{9D8B030D-6E8A-4147-A177-3AD203B41FA5}">
                          <a16:colId xmlns:a16="http://schemas.microsoft.com/office/drawing/2014/main" val="2038052932"/>
                        </a:ext>
                      </a:extLst>
                    </a:gridCol>
                    <a:gridCol w="1574800">
                      <a:extLst>
                        <a:ext uri="{9D8B030D-6E8A-4147-A177-3AD203B41FA5}">
                          <a16:colId xmlns:a16="http://schemas.microsoft.com/office/drawing/2014/main" val="2998499689"/>
                        </a:ext>
                      </a:extLst>
                    </a:gridCol>
                    <a:gridCol w="1574800">
                      <a:extLst>
                        <a:ext uri="{9D8B030D-6E8A-4147-A177-3AD203B41FA5}">
                          <a16:colId xmlns:a16="http://schemas.microsoft.com/office/drawing/2014/main" val="1244754639"/>
                        </a:ext>
                      </a:extLst>
                    </a:gridCol>
                    <a:gridCol w="1574800">
                      <a:extLst>
                        <a:ext uri="{9D8B030D-6E8A-4147-A177-3AD203B41FA5}">
                          <a16:colId xmlns:a16="http://schemas.microsoft.com/office/drawing/2014/main" val="3437132967"/>
                        </a:ext>
                      </a:extLst>
                    </a:gridCol>
                    <a:gridCol w="1574800">
                      <a:extLst>
                        <a:ext uri="{9D8B030D-6E8A-4147-A177-3AD203B41FA5}">
                          <a16:colId xmlns:a16="http://schemas.microsoft.com/office/drawing/2014/main" val="1467164878"/>
                        </a:ext>
                      </a:extLst>
                    </a:gridCol>
                    <a:gridCol w="1574800">
                      <a:extLst>
                        <a:ext uri="{9D8B030D-6E8A-4147-A177-3AD203B41FA5}">
                          <a16:colId xmlns:a16="http://schemas.microsoft.com/office/drawing/2014/main" val="3541308053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806" t="-6452" r="-502419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100806" t="-6452" r="-402419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200806" t="-6452" r="-302419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300806" t="-6452" r="-202419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400806" t="-6452" r="-102419" b="-1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4"/>
                          <a:stretch>
                            <a:fillRect l="-500806" t="-6452" r="-2419" b="-1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09537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4.7825e+14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8.5966e+13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1.9967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4.7824e+14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2.7151e+18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b="0" i="0" kern="1200" dirty="0">
                              <a:solidFill>
                                <a:schemeClr val="dk1"/>
                              </a:solidFill>
                              <a:effectLst/>
                              <a:latin typeface="SF Pro Display" pitchFamily="2" charset="0"/>
                              <a:ea typeface="SF Pro Display" pitchFamily="2" charset="0"/>
                              <a:cs typeface="SF Pro Display" pitchFamily="2" charset="0"/>
                            </a:rPr>
                            <a:t>1.5240e+04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781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9E733CE-B4E3-FF36-5DD1-58C245AC27DC}"/>
              </a:ext>
            </a:extLst>
          </p:cNvPr>
          <p:cNvSpPr txBox="1"/>
          <p:nvPr/>
        </p:nvSpPr>
        <p:spPr>
          <a:xfrm>
            <a:off x="764423" y="4898128"/>
            <a:ext cx="1067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noProof="0" dirty="0">
                <a:latin typeface="SF Pro Display" pitchFamily="2" charset="0"/>
              </a:rPr>
              <a:t>Model output </a:t>
            </a:r>
            <a:r>
              <a:rPr lang="it-IT" b="1" noProof="0" dirty="0" err="1">
                <a:latin typeface="SF Pro Display" pitchFamily="2" charset="0"/>
              </a:rPr>
              <a:t>aligns</a:t>
            </a:r>
            <a:r>
              <a:rPr lang="it-IT" b="1" noProof="0" dirty="0">
                <a:latin typeface="SF Pro Display" pitchFamily="2" charset="0"/>
              </a:rPr>
              <a:t> </a:t>
            </a:r>
            <a:r>
              <a:rPr lang="it-IT" b="1" noProof="0" dirty="0" err="1">
                <a:latin typeface="SF Pro Display" pitchFamily="2" charset="0"/>
              </a:rPr>
              <a:t>well</a:t>
            </a:r>
            <a:r>
              <a:rPr lang="it-IT" b="1" noProof="0" dirty="0">
                <a:latin typeface="SF Pro Display" pitchFamily="2" charset="0"/>
              </a:rPr>
              <a:t> with the data: </a:t>
            </a:r>
            <a:r>
              <a:rPr lang="it-IT" b="1" noProof="0" dirty="0" err="1">
                <a:latin typeface="SF Pro Display" pitchFamily="2" charset="0"/>
              </a:rPr>
              <a:t>fit</a:t>
            </a:r>
            <a:r>
              <a:rPr lang="it-IT" b="1" noProof="0" dirty="0">
                <a:latin typeface="SF Pro Display" pitchFamily="2" charset="0"/>
              </a:rPr>
              <a:t> to data </a:t>
            </a:r>
            <a:r>
              <a:rPr lang="it-IT" b="1" noProof="0" dirty="0" err="1">
                <a:latin typeface="SF Pro Display" pitchFamily="2" charset="0"/>
              </a:rPr>
              <a:t>is</a:t>
            </a:r>
            <a:r>
              <a:rPr lang="it-IT" b="1" noProof="0" dirty="0">
                <a:latin typeface="SF Pro Display" pitchFamily="2" charset="0"/>
              </a:rPr>
              <a:t> of 94.88%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noProof="0" dirty="0" err="1">
                <a:latin typeface="SF Pro Display" pitchFamily="2" charset="0"/>
              </a:rPr>
              <a:t>Estimated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parameters</a:t>
            </a:r>
            <a:r>
              <a:rPr lang="it-IT" noProof="0" dirty="0">
                <a:latin typeface="SF Pro Display" pitchFamily="2" charset="0"/>
              </a:rPr>
              <a:t> are close to the </a:t>
            </a:r>
            <a:r>
              <a:rPr lang="it-IT" noProof="0" dirty="0" err="1">
                <a:latin typeface="SF Pro Display" pitchFamily="2" charset="0"/>
              </a:rPr>
              <a:t>true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ones</a:t>
            </a:r>
            <a:endParaRPr lang="it-IT" noProof="0" dirty="0">
              <a:latin typeface="SF Pro Displ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noProof="0" dirty="0" err="1">
                <a:latin typeface="SF Pro Display" pitchFamily="2" charset="0"/>
              </a:rPr>
              <a:t>Uncertainties</a:t>
            </a:r>
            <a:r>
              <a:rPr lang="it-IT" b="1" noProof="0" dirty="0">
                <a:latin typeface="SF Pro Display" pitchFamily="2" charset="0"/>
              </a:rPr>
              <a:t> are </a:t>
            </a:r>
            <a:r>
              <a:rPr lang="it-IT" b="1" noProof="0" dirty="0" err="1">
                <a:latin typeface="SF Pro Display" pitchFamily="2" charset="0"/>
              </a:rPr>
              <a:t>huge</a:t>
            </a:r>
            <a:r>
              <a:rPr lang="it-IT" b="1" noProof="0" dirty="0">
                <a:latin typeface="SF Pro Display" pitchFamily="2" charset="0"/>
              </a:rPr>
              <a:t> for some </a:t>
            </a:r>
            <a:r>
              <a:rPr lang="it-IT" b="1" noProof="0" dirty="0" err="1">
                <a:latin typeface="SF Pro Display" pitchFamily="2" charset="0"/>
              </a:rPr>
              <a:t>parameters</a:t>
            </a:r>
            <a:r>
              <a:rPr lang="it-IT" noProof="0" dirty="0">
                <a:latin typeface="SF Pro Display" pitchFamily="2" charset="0"/>
              </a:rPr>
              <a:t>, </a:t>
            </a:r>
            <a:r>
              <a:rPr lang="it-IT" noProof="0" dirty="0" err="1">
                <a:latin typeface="SF Pro Display" pitchFamily="2" charset="0"/>
              </a:rPr>
              <a:t>meaning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that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they</a:t>
            </a:r>
            <a:r>
              <a:rPr lang="it-IT" noProof="0" dirty="0">
                <a:latin typeface="SF Pro Display" pitchFamily="2" charset="0"/>
              </a:rPr>
              <a:t> are </a:t>
            </a:r>
            <a:r>
              <a:rPr lang="it-IT" noProof="0" dirty="0" err="1">
                <a:latin typeface="SF Pro Display" pitchFamily="2" charset="0"/>
              </a:rPr>
              <a:t>not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uniquely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identifiable</a:t>
            </a:r>
            <a:r>
              <a:rPr lang="it-IT" noProof="0" dirty="0">
                <a:latin typeface="SF Pro Display" pitchFamily="2" charset="0"/>
              </a:rPr>
              <a:t>, with multiple </a:t>
            </a:r>
            <a:r>
              <a:rPr lang="it-IT" noProof="0" dirty="0" err="1">
                <a:latin typeface="SF Pro Display" pitchFamily="2" charset="0"/>
              </a:rPr>
              <a:t>combinations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producing</a:t>
            </a:r>
            <a:r>
              <a:rPr lang="it-IT" noProof="0" dirty="0">
                <a:latin typeface="SF Pro Display" pitchFamily="2" charset="0"/>
              </a:rPr>
              <a:t> the </a:t>
            </a:r>
            <a:r>
              <a:rPr lang="it-IT" noProof="0" dirty="0" err="1">
                <a:latin typeface="SF Pro Display" pitchFamily="2" charset="0"/>
              </a:rPr>
              <a:t>same</a:t>
            </a:r>
            <a:r>
              <a:rPr lang="it-IT" noProof="0" dirty="0">
                <a:latin typeface="SF Pro Display" pitchFamily="2" charset="0"/>
              </a:rPr>
              <a:t> </a:t>
            </a:r>
            <a:r>
              <a:rPr lang="it-IT" noProof="0" dirty="0" err="1">
                <a:latin typeface="SF Pro Display" pitchFamily="2" charset="0"/>
              </a:rPr>
              <a:t>behaviour</a:t>
            </a:r>
            <a:endParaRPr lang="it-IT" noProof="0" dirty="0">
              <a:latin typeface="SF Pro Display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8C781-42D7-5B51-C03A-AB8B377CAFFB}"/>
              </a:ext>
            </a:extLst>
          </p:cNvPr>
          <p:cNvSpPr txBox="1"/>
          <p:nvPr/>
        </p:nvSpPr>
        <p:spPr>
          <a:xfrm>
            <a:off x="3459721" y="716692"/>
            <a:ext cx="5272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Grey-Box </a:t>
            </a:r>
            <a:r>
              <a:rPr lang="it-IT" sz="2800" b="1" noProof="0" dirty="0" err="1">
                <a:latin typeface="SF Pro Display" pitchFamily="2" charset="0"/>
              </a:rPr>
              <a:t>Identification</a:t>
            </a:r>
            <a:r>
              <a:rPr lang="it-IT" sz="2800" b="1" noProof="0" dirty="0">
                <a:latin typeface="SF Pro Display" pitchFamily="2" charset="0"/>
              </a:rPr>
              <a:t> </a:t>
            </a:r>
            <a:r>
              <a:rPr lang="it-IT" sz="2800" b="1" noProof="0" dirty="0" err="1">
                <a:latin typeface="SF Pro Display" pitchFamily="2" charset="0"/>
              </a:rPr>
              <a:t>Results</a:t>
            </a:r>
            <a:endParaRPr lang="it-IT" sz="2800" b="1" noProof="0" dirty="0">
              <a:latin typeface="SF Pro Display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96FB41-1BB3-8321-91B1-0CFE14567E21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75CEF98E-AA09-7365-82F8-35D689916B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188869"/>
                  </p:ext>
                </p:extLst>
              </p:nvPr>
            </p:nvGraphicFramePr>
            <p:xfrm>
              <a:off x="1212049" y="2125382"/>
              <a:ext cx="9527819" cy="111848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61117">
                      <a:extLst>
                        <a:ext uri="{9D8B030D-6E8A-4147-A177-3AD203B41FA5}">
                          <a16:colId xmlns:a16="http://schemas.microsoft.com/office/drawing/2014/main" val="3794769824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619594366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905902456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3496410183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4202877485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2289359771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212352673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 dirty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 dirty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it-IT" b="0" i="0" noProof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b="0" i="0" noProof="0">
                            <a:latin typeface="SF Pro Display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108419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 dirty="0">
                              <a:latin typeface="SF Pro Display" pitchFamily="2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-0.1068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+0.1192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-5.9755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-2.6478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-10.1647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+450.7100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28983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 dirty="0">
                              <a:latin typeface="SF Pro Display" pitchFamily="2" charset="0"/>
                            </a:rPr>
                            <a:t>Grey-Box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-0.1057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+0.1207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-5.9824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-2.6421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-10.0064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+450.7557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3895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75CEF98E-AA09-7365-82F8-35D689916B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188869"/>
                  </p:ext>
                </p:extLst>
              </p:nvPr>
            </p:nvGraphicFramePr>
            <p:xfrm>
              <a:off x="1212049" y="2125382"/>
              <a:ext cx="9527819" cy="111848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61117">
                      <a:extLst>
                        <a:ext uri="{9D8B030D-6E8A-4147-A177-3AD203B41FA5}">
                          <a16:colId xmlns:a16="http://schemas.microsoft.com/office/drawing/2014/main" val="3794769824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619594366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905902456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3496410183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4202877485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2289359771"/>
                        </a:ext>
                      </a:extLst>
                    </a:gridCol>
                    <a:gridCol w="1361117">
                      <a:extLst>
                        <a:ext uri="{9D8B030D-6E8A-4147-A177-3AD203B41FA5}">
                          <a16:colId xmlns:a16="http://schemas.microsoft.com/office/drawing/2014/main" val="2123526731"/>
                        </a:ext>
                      </a:extLst>
                    </a:gridCol>
                  </a:tblGrid>
                  <a:tr h="38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6452" r="-498148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201869" t="-6452" r="-40280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301869" t="-6452" r="-30280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401869" t="-6452" r="-202804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497222" t="-6452" r="-100926" b="-2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T"/>
                        </a:p>
                      </a:txBody>
                      <a:tcPr>
                        <a:blipFill>
                          <a:blip r:embed="rId5"/>
                          <a:stretch>
                            <a:fillRect l="-602804" t="-6452" r="-1869" b="-2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084192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 dirty="0">
                              <a:latin typeface="SF Pro Display" pitchFamily="2" charset="0"/>
                            </a:rPr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-0.1068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+0.1192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-5.9755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-2.6478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>
                              <a:latin typeface="SF Pro Display" pitchFamily="2" charset="0"/>
                            </a:rPr>
                            <a:t>-10.1647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+450.7100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28983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1" i="0" noProof="0" dirty="0">
                              <a:latin typeface="SF Pro Display" pitchFamily="2" charset="0"/>
                            </a:rPr>
                            <a:t>Grey-Box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-0.1057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+0.1207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-5.9824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-2.6421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-10.0064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b="0" i="0" noProof="0" dirty="0">
                              <a:latin typeface="SF Pro Display" pitchFamily="2" charset="0"/>
                            </a:rPr>
                            <a:t>+450.7557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53895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4650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C70FB-56AF-D263-9C05-32F3C9140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808B0DB-4810-F254-A532-15C437533E4E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5F5483-8677-B7DA-D4E8-0793757F8666}"/>
              </a:ext>
            </a:extLst>
          </p:cNvPr>
          <p:cNvSpPr/>
          <p:nvPr/>
        </p:nvSpPr>
        <p:spPr>
          <a:xfrm>
            <a:off x="4147239" y="6375454"/>
            <a:ext cx="2942183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C00FB-67C5-E631-D40B-8D79C262C014}"/>
              </a:ext>
            </a:extLst>
          </p:cNvPr>
          <p:cNvSpPr txBox="1"/>
          <p:nvPr/>
        </p:nvSpPr>
        <p:spPr>
          <a:xfrm>
            <a:off x="5229531" y="6375454"/>
            <a:ext cx="3401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>
                <a:latin typeface="SF Pro Display" pitchFamily="2" charset="0"/>
              </a:rPr>
              <a:t>T1.3 – </a:t>
            </a:r>
            <a:r>
              <a:rPr lang="it-IT" sz="1800" noProof="0">
                <a:latin typeface="SF Pro Display" pitchFamily="2" charset="0"/>
              </a:rPr>
              <a:t>Generate a 3211 </a:t>
            </a:r>
            <a:r>
              <a:rPr lang="it-IT" sz="1800" noProof="0" err="1">
                <a:latin typeface="SF Pro Display" pitchFamily="2" charset="0"/>
              </a:rPr>
              <a:t>sequence</a:t>
            </a:r>
            <a:endParaRPr lang="it-IT" noProof="0">
              <a:latin typeface="SF Pro Display" pitchFamily="2" charset="0"/>
            </a:endParaRPr>
          </a:p>
          <a:p>
            <a:endParaRPr lang="it-IT" noProof="0">
              <a:latin typeface="SF Pro Display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C7920-2A40-FA18-ABE4-549FB38C1BA7}"/>
              </a:ext>
            </a:extLst>
          </p:cNvPr>
          <p:cNvSpPr txBox="1"/>
          <p:nvPr/>
        </p:nvSpPr>
        <p:spPr>
          <a:xfrm>
            <a:off x="4578350" y="654244"/>
            <a:ext cx="303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3211 </a:t>
            </a:r>
            <a:r>
              <a:rPr lang="it-IT" sz="2800" b="1" noProof="0" dirty="0" err="1">
                <a:latin typeface="SF Pro Display" pitchFamily="2" charset="0"/>
              </a:rPr>
              <a:t>Sequence</a:t>
            </a:r>
            <a:endParaRPr lang="it-IT" sz="2800" b="1" noProof="0" dirty="0">
              <a:latin typeface="SF Pro Display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D34DFD-1206-169B-D8A0-B980C4D53393}"/>
                  </a:ext>
                </a:extLst>
              </p:cNvPr>
              <p:cNvSpPr txBox="1"/>
              <p:nvPr/>
            </p:nvSpPr>
            <p:spPr>
              <a:xfrm>
                <a:off x="826705" y="1075160"/>
                <a:ext cx="9810750" cy="1766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>
                    <a:latin typeface="SF Pro Display" pitchFamily="2" charset="0"/>
                  </a:rPr>
                  <a:t>This input </a:t>
                </a:r>
                <a:r>
                  <a:rPr lang="it-IT" noProof="0" dirty="0" err="1">
                    <a:latin typeface="SF Pro Display" pitchFamily="2" charset="0"/>
                  </a:rPr>
                  <a:t>consists</a:t>
                </a:r>
                <a:r>
                  <a:rPr lang="it-IT" noProof="0" dirty="0">
                    <a:latin typeface="SF Pro Display" pitchFamily="2" charset="0"/>
                  </a:rPr>
                  <a:t> of </a:t>
                </a:r>
                <a:r>
                  <a:rPr lang="it-IT" noProof="0" dirty="0" err="1">
                    <a:latin typeface="SF Pro Display" pitchFamily="2" charset="0"/>
                  </a:rPr>
                  <a:t>alternating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pulses</a:t>
                </a:r>
                <a:r>
                  <a:rPr lang="it-IT" noProof="0" dirty="0">
                    <a:latin typeface="SF Pro Display" pitchFamily="2" charset="0"/>
                  </a:rPr>
                  <a:t> with </a:t>
                </a:r>
                <a:r>
                  <a:rPr lang="it-IT" noProof="0" dirty="0" err="1">
                    <a:latin typeface="SF Pro Display" pitchFamily="2" charset="0"/>
                  </a:rPr>
                  <a:t>widths</a:t>
                </a:r>
                <a:r>
                  <a:rPr lang="it-IT" noProof="0" dirty="0">
                    <a:latin typeface="SF Pro Display" pitchFamily="2" charset="0"/>
                  </a:rPr>
                  <a:t> in the ratio 3-2-1-1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b="1" noProof="0" dirty="0">
                    <a:latin typeface="SF Pro Display" pitchFamily="2" charset="0"/>
                  </a:rPr>
                  <a:t>The </a:t>
                </a:r>
                <a:r>
                  <a:rPr lang="it-IT" b="1" noProof="0" dirty="0" err="1">
                    <a:latin typeface="SF Pro Display" pitchFamily="2" charset="0"/>
                  </a:rPr>
                  <a:t>width</a:t>
                </a:r>
                <a:r>
                  <a:rPr lang="it-IT" b="1" noProof="0" dirty="0">
                    <a:latin typeface="SF Pro Display" pitchFamily="2" charset="0"/>
                  </a:rPr>
                  <a:t> of the 2 </a:t>
                </a:r>
                <a:r>
                  <a:rPr lang="it-IT" b="1" noProof="0" dirty="0" err="1">
                    <a:latin typeface="SF Pro Display" pitchFamily="2" charset="0"/>
                  </a:rPr>
                  <a:t>pulse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is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selected</a:t>
                </a:r>
                <a:r>
                  <a:rPr lang="it-IT" b="1" noProof="0" dirty="0">
                    <a:latin typeface="SF Pro Display" pitchFamily="2" charset="0"/>
                  </a:rPr>
                  <a:t> to </a:t>
                </a:r>
                <a:r>
                  <a:rPr lang="it-IT" b="1" noProof="0" dirty="0" err="1">
                    <a:latin typeface="SF Pro Display" pitchFamily="2" charset="0"/>
                  </a:rPr>
                  <a:t>correspond</a:t>
                </a:r>
                <a:r>
                  <a:rPr lang="it-IT" b="1" noProof="0" dirty="0">
                    <a:latin typeface="SF Pro Display" pitchFamily="2" charset="0"/>
                  </a:rPr>
                  <a:t> to </a:t>
                </a:r>
                <a:r>
                  <a:rPr lang="it-IT" b="1" noProof="0" dirty="0" err="1">
                    <a:latin typeface="SF Pro Display" pitchFamily="2" charset="0"/>
                  </a:rPr>
                  <a:t>half</a:t>
                </a:r>
                <a:r>
                  <a:rPr lang="it-IT" b="1" noProof="0" dirty="0">
                    <a:latin typeface="SF Pro Display" pitchFamily="2" charset="0"/>
                  </a:rPr>
                  <a:t> the </a:t>
                </a:r>
                <a:r>
                  <a:rPr lang="it-IT" b="1" noProof="0" dirty="0" err="1">
                    <a:latin typeface="SF Pro Display" pitchFamily="2" charset="0"/>
                  </a:rPr>
                  <a:t>period</a:t>
                </a:r>
                <a:r>
                  <a:rPr lang="it-IT" b="1" noProof="0" dirty="0">
                    <a:latin typeface="SF Pro Display" pitchFamily="2" charset="0"/>
                  </a:rPr>
                  <a:t> of the </a:t>
                </a:r>
                <a:r>
                  <a:rPr lang="it-IT" b="1" noProof="0" dirty="0" err="1">
                    <a:latin typeface="SF Pro Display" pitchFamily="2" charset="0"/>
                  </a:rPr>
                  <a:t>expected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natural</a:t>
                </a:r>
                <a:r>
                  <a:rPr lang="it-IT" b="1" noProof="0" dirty="0">
                    <a:latin typeface="SF Pro Display" pitchFamily="2" charset="0"/>
                  </a:rPr>
                  <a:t> frequency of the </a:t>
                </a:r>
                <a:r>
                  <a:rPr lang="it-IT" b="1" noProof="0" dirty="0" err="1">
                    <a:latin typeface="SF Pro Display" pitchFamily="2" charset="0"/>
                  </a:rPr>
                  <a:t>dominant</a:t>
                </a:r>
                <a:r>
                  <a:rPr lang="it-IT" b="1" noProof="0" dirty="0">
                    <a:latin typeface="SF Pro Display" pitchFamily="2" charset="0"/>
                  </a:rPr>
                  <a:t> </a:t>
                </a:r>
                <a:r>
                  <a:rPr lang="it-IT" b="1" noProof="0" dirty="0" err="1">
                    <a:latin typeface="SF Pro Display" pitchFamily="2" charset="0"/>
                  </a:rPr>
                  <a:t>dynamic</a:t>
                </a:r>
                <a:r>
                  <a:rPr lang="it-IT" b="1" noProof="0" dirty="0">
                    <a:latin typeface="SF Pro Display" pitchFamily="2" charset="0"/>
                  </a:rPr>
                  <a:t> mode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  <m:sup>
                        <m:r>
                          <a:rPr lang="it-IT" b="0" i="1" noProof="0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p>
                  </m:oMath>
                </a14:m>
                <a:endParaRPr lang="it-IT" noProof="0" dirty="0">
                  <a:latin typeface="SF Pro Display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>
                    <a:latin typeface="SF Pro Display" pitchFamily="2" charset="0"/>
                  </a:rPr>
                  <a:t>The 3 and 1 </a:t>
                </a:r>
                <a:r>
                  <a:rPr lang="it-IT" noProof="0" dirty="0" err="1">
                    <a:latin typeface="SF Pro Display" pitchFamily="2" charset="0"/>
                  </a:rPr>
                  <a:t>pulses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then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bracket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that</a:t>
                </a:r>
                <a:r>
                  <a:rPr lang="it-IT" noProof="0" dirty="0">
                    <a:latin typeface="SF Pro Display" pitchFamily="2" charset="0"/>
                  </a:rPr>
                  <a:t> frequency on </a:t>
                </a:r>
                <a:r>
                  <a:rPr lang="it-IT" noProof="0" dirty="0" err="1">
                    <a:latin typeface="SF Pro Display" pitchFamily="2" charset="0"/>
                  </a:rPr>
                  <a:t>either</a:t>
                </a:r>
                <a:r>
                  <a:rPr lang="it-IT" noProof="0" dirty="0">
                    <a:latin typeface="SF Pro Display" pitchFamily="2" charset="0"/>
                  </a:rPr>
                  <a:t> side, </a:t>
                </a:r>
                <a:r>
                  <a:rPr lang="it-IT" noProof="0" dirty="0" err="1">
                    <a:latin typeface="SF Pro Display" pitchFamily="2" charset="0"/>
                  </a:rPr>
                  <a:t>resulting</a:t>
                </a:r>
                <a:r>
                  <a:rPr lang="it-IT" noProof="0" dirty="0">
                    <a:latin typeface="SF Pro Display" pitchFamily="2" charset="0"/>
                  </a:rPr>
                  <a:t> in a </a:t>
                </a:r>
                <a:r>
                  <a:rPr lang="it-IT" noProof="0" dirty="0" err="1">
                    <a:latin typeface="SF Pro Display" pitchFamily="2" charset="0"/>
                  </a:rPr>
                  <a:t>relatively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wideband</a:t>
                </a:r>
                <a:r>
                  <a:rPr lang="it-IT" noProof="0" dirty="0">
                    <a:latin typeface="SF Pro Display" pitchFamily="2" charset="0"/>
                  </a:rPr>
                  <a:t> 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noProof="0" dirty="0">
                    <a:latin typeface="SF Pro Display" pitchFamily="2" charset="0"/>
                  </a:rPr>
                  <a:t>The baseline </a:t>
                </a:r>
                <a:r>
                  <a:rPr lang="it-IT" noProof="0" dirty="0" err="1">
                    <a:latin typeface="SF Pro Display" pitchFamily="2" charset="0"/>
                  </a:rPr>
                  <a:t>sequence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is</a:t>
                </a:r>
                <a:r>
                  <a:rPr lang="it-IT" noProof="0" dirty="0">
                    <a:latin typeface="SF Pro Display" pitchFamily="2" charset="0"/>
                  </a:rPr>
                  <a:t> </a:t>
                </a:r>
                <a:r>
                  <a:rPr lang="it-IT" noProof="0" dirty="0" err="1">
                    <a:latin typeface="SF Pro Display" pitchFamily="2" charset="0"/>
                  </a:rPr>
                  <a:t>repeated</a:t>
                </a:r>
                <a:r>
                  <a:rPr lang="it-IT" noProof="0" dirty="0">
                    <a:latin typeface="SF Pro Display" pitchFamily="2" charset="0"/>
                  </a:rPr>
                  <a:t> for 8 times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D34DFD-1206-169B-D8A0-B980C4D5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05" y="1075160"/>
                <a:ext cx="9810750" cy="1766125"/>
              </a:xfrm>
              <a:prstGeom prst="rect">
                <a:avLst/>
              </a:prstGeom>
              <a:blipFill>
                <a:blip r:embed="rId3"/>
                <a:stretch>
                  <a:fillRect l="-517" t="-1429" b="-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012C352-6A2D-D0B9-236B-0FA18B3D9C39}"/>
              </a:ext>
            </a:extLst>
          </p:cNvPr>
          <p:cNvSpPr txBox="1"/>
          <p:nvPr/>
        </p:nvSpPr>
        <p:spPr>
          <a:xfrm>
            <a:off x="605899" y="4129760"/>
            <a:ext cx="343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noProof="0" dirty="0" err="1">
                <a:latin typeface="SF Pro Display" pitchFamily="2" charset="0"/>
              </a:rPr>
              <a:t>Dominant</a:t>
            </a:r>
            <a:r>
              <a:rPr lang="it-IT" noProof="0" dirty="0">
                <a:latin typeface="SF Pro Display" pitchFamily="2" charset="0"/>
              </a:rPr>
              <a:t>  Mode: 3.2407 rad/</a:t>
            </a:r>
            <a:r>
              <a:rPr lang="it-IT" noProof="0" dirty="0" err="1">
                <a:latin typeface="SF Pro Display" pitchFamily="2" charset="0"/>
              </a:rPr>
              <a:t>s</a:t>
            </a:r>
            <a:endParaRPr lang="it-IT" noProof="0" dirty="0">
              <a:latin typeface="SF Pro Display" pitchFamily="2" charset="0"/>
            </a:endParaRPr>
          </a:p>
          <a:p>
            <a:pPr algn="ctr"/>
            <a:r>
              <a:rPr lang="it-IT" noProof="0" dirty="0">
                <a:latin typeface="SF Pro Display" pitchFamily="2" charset="0"/>
              </a:rPr>
              <a:t>Duration of the ‘2’ </a:t>
            </a:r>
            <a:r>
              <a:rPr lang="it-IT" noProof="0" dirty="0" err="1">
                <a:latin typeface="SF Pro Display" pitchFamily="2" charset="0"/>
              </a:rPr>
              <a:t>pulse</a:t>
            </a:r>
            <a:r>
              <a:rPr lang="it-IT" noProof="0" dirty="0">
                <a:latin typeface="SF Pro Display" pitchFamily="2" charset="0"/>
              </a:rPr>
              <a:t>: 0.9694 </a:t>
            </a:r>
            <a:r>
              <a:rPr lang="it-IT" noProof="0" dirty="0" err="1">
                <a:latin typeface="SF Pro Display" pitchFamily="2" charset="0"/>
              </a:rPr>
              <a:t>s</a:t>
            </a:r>
            <a:endParaRPr lang="it-IT" noProof="0" dirty="0">
              <a:latin typeface="SF Pro Display" pitchFamily="2" charset="0"/>
            </a:endParaRPr>
          </a:p>
        </p:txBody>
      </p:sp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D60D26D1-9866-25D7-D331-123FAAF9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239" y="3205920"/>
            <a:ext cx="3210053" cy="2407539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graph of a normalized pitching moment&#10;&#10;AI-generated content may be incorrect.">
            <a:extLst>
              <a:ext uri="{FF2B5EF4-FFF2-40B4-BE49-F238E27FC236}">
                <a16:creationId xmlns:a16="http://schemas.microsoft.com/office/drawing/2014/main" id="{8A5B8F25-E343-502A-0E15-0AB547DD0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014" y="3205920"/>
            <a:ext cx="3210053" cy="2407539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9F67B377-090F-7ABD-B841-3C34BDF66D13}"/>
              </a:ext>
            </a:extLst>
          </p:cNvPr>
          <p:cNvSpPr/>
          <p:nvPr/>
        </p:nvSpPr>
        <p:spPr>
          <a:xfrm>
            <a:off x="7578414" y="4342435"/>
            <a:ext cx="382478" cy="143183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10274-59E5-73EC-EC3E-6BE560FC40C8}"/>
              </a:ext>
            </a:extLst>
          </p:cNvPr>
          <p:cNvSpPr txBox="1"/>
          <p:nvPr/>
        </p:nvSpPr>
        <p:spPr>
          <a:xfrm>
            <a:off x="605899" y="5712895"/>
            <a:ext cx="802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[1] Vladislav Klein and Eugene A. Morelli. Aircraft system identification: theory and practice. AIAA education</a:t>
            </a:r>
          </a:p>
          <a:p>
            <a:r>
              <a:rPr lang="en-GB" sz="1400" dirty="0"/>
              <a:t>series. American Institute of Aeronautics and Astronautics, Reston, VA, 2006.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11494-F1E6-A559-7312-A94FE428E189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338821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A837-718F-5518-B687-7D64DAD62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8896B2D-ADD4-2DDA-2751-199E5A8A1517}"/>
              </a:ext>
            </a:extLst>
          </p:cNvPr>
          <p:cNvSpPr/>
          <p:nvPr/>
        </p:nvSpPr>
        <p:spPr>
          <a:xfrm>
            <a:off x="4147239" y="6375455"/>
            <a:ext cx="5823857" cy="3693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0DA4271-B689-723A-F446-E63086917A66}"/>
              </a:ext>
            </a:extLst>
          </p:cNvPr>
          <p:cNvSpPr/>
          <p:nvPr/>
        </p:nvSpPr>
        <p:spPr>
          <a:xfrm>
            <a:off x="4147240" y="6375454"/>
            <a:ext cx="3866272" cy="36933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noProof="0">
              <a:latin typeface="SF Pro Displ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A8A4E1-D38B-BC37-07B3-C4DC4A0C46C5}"/>
              </a:ext>
            </a:extLst>
          </p:cNvPr>
          <p:cNvSpPr txBox="1"/>
          <p:nvPr/>
        </p:nvSpPr>
        <p:spPr>
          <a:xfrm>
            <a:off x="5229531" y="6375454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noProof="0">
                <a:latin typeface="SF Pro Display" pitchFamily="2" charset="0"/>
              </a:rPr>
              <a:t>T1.3 – </a:t>
            </a:r>
            <a:r>
              <a:rPr lang="it-IT" sz="1800" noProof="0">
                <a:latin typeface="SF Pro Display" pitchFamily="2" charset="0"/>
              </a:rPr>
              <a:t>Use the 3211 </a:t>
            </a:r>
            <a:r>
              <a:rPr lang="it-IT" sz="1800" noProof="0" err="1">
                <a:latin typeface="SF Pro Display" pitchFamily="2" charset="0"/>
              </a:rPr>
              <a:t>sequence</a:t>
            </a:r>
            <a:r>
              <a:rPr lang="it-IT" sz="1800" noProof="0">
                <a:latin typeface="SF Pro Display" pitchFamily="2" charset="0"/>
              </a:rPr>
              <a:t> to validate</a:t>
            </a:r>
            <a:endParaRPr lang="it-IT" noProof="0">
              <a:latin typeface="SF Pro Display" pitchFamily="2" charset="0"/>
            </a:endParaRPr>
          </a:p>
          <a:p>
            <a:endParaRPr lang="it-IT" noProof="0">
              <a:latin typeface="SF Pro Display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11658B-6CA5-A673-6773-88E0EF705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211093"/>
              </p:ext>
            </p:extLst>
          </p:nvPr>
        </p:nvGraphicFramePr>
        <p:xfrm>
          <a:off x="4705350" y="4176292"/>
          <a:ext cx="2781300" cy="14777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0650">
                  <a:extLst>
                    <a:ext uri="{9D8B030D-6E8A-4147-A177-3AD203B41FA5}">
                      <a16:colId xmlns:a16="http://schemas.microsoft.com/office/drawing/2014/main" val="1597196024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789169637"/>
                    </a:ext>
                  </a:extLst>
                </a:gridCol>
              </a:tblGrid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 err="1">
                          <a:latin typeface="SF Pro Display" pitchFamily="2" charset="0"/>
                        </a:rPr>
                        <a:t>Type</a:t>
                      </a:r>
                      <a:endParaRPr lang="it-IT" b="0" i="0" noProof="0">
                        <a:latin typeface="SF Pro Display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250705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VAF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99.9802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160561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99.9802%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553464"/>
                  </a:ext>
                </a:extLst>
              </a:tr>
              <a:tr h="369429">
                <a:tc>
                  <a:txBody>
                    <a:bodyPr/>
                    <a:lstStyle/>
                    <a:p>
                      <a:pPr algn="ctr"/>
                      <a:r>
                        <a:rPr lang="it-IT" b="1" i="0" noProof="0">
                          <a:latin typeface="SF Pro Display" pitchFamily="2" charset="0"/>
                        </a:rPr>
                        <a:t>PEC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i="0" noProof="0">
                          <a:latin typeface="SF Pro Display" pitchFamily="2" charset="0"/>
                        </a:rPr>
                        <a:t>4.3361e-05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60964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2286B8-CAE3-2C53-76CC-4943B6B47B92}"/>
              </a:ext>
            </a:extLst>
          </p:cNvPr>
          <p:cNvSpPr txBox="1"/>
          <p:nvPr/>
        </p:nvSpPr>
        <p:spPr>
          <a:xfrm>
            <a:off x="2585545" y="640102"/>
            <a:ext cx="7020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noProof="0" dirty="0">
                <a:latin typeface="SF Pro Display" pitchFamily="2" charset="0"/>
              </a:rPr>
              <a:t>Grey-Box </a:t>
            </a:r>
            <a:r>
              <a:rPr lang="it-IT" sz="2800" b="1" noProof="0" dirty="0" err="1">
                <a:latin typeface="SF Pro Display" pitchFamily="2" charset="0"/>
              </a:rPr>
              <a:t>Validation</a:t>
            </a:r>
            <a:r>
              <a:rPr lang="it-IT" sz="2800" b="1" noProof="0" dirty="0">
                <a:latin typeface="SF Pro Display" pitchFamily="2" charset="0"/>
              </a:rPr>
              <a:t> </a:t>
            </a:r>
            <a:r>
              <a:rPr lang="it-IT" sz="2800" b="1" noProof="0" dirty="0" err="1">
                <a:latin typeface="SF Pro Display" pitchFamily="2" charset="0"/>
              </a:rPr>
              <a:t>Results</a:t>
            </a:r>
            <a:endParaRPr lang="it-IT" sz="2800" b="1" noProof="0" dirty="0">
              <a:latin typeface="SF Pro Display" pitchFamily="2" charset="0"/>
            </a:endParaRPr>
          </a:p>
        </p:txBody>
      </p:sp>
      <p:pic>
        <p:nvPicPr>
          <p:cNvPr id="10" name="Picture 9" descr="A graph of gray box and true gray box&#10;&#10;Description automatically generated">
            <a:extLst>
              <a:ext uri="{FF2B5EF4-FFF2-40B4-BE49-F238E27FC236}">
                <a16:creationId xmlns:a16="http://schemas.microsoft.com/office/drawing/2014/main" id="{9D070A1B-28FA-FC09-53BC-E7413334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175" y="3691042"/>
            <a:ext cx="3262559" cy="2446918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A graph of a graph showing a grey box and true output&#10;&#10;Description automatically generated">
            <a:extLst>
              <a:ext uri="{FF2B5EF4-FFF2-40B4-BE49-F238E27FC236}">
                <a16:creationId xmlns:a16="http://schemas.microsoft.com/office/drawing/2014/main" id="{C7B66C35-20E2-4077-0834-BACB4CA64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720" y="1322470"/>
            <a:ext cx="3262559" cy="2446918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graph with blue and white dots&#10;&#10;AI-generated content may be incorrect.">
            <a:extLst>
              <a:ext uri="{FF2B5EF4-FFF2-40B4-BE49-F238E27FC236}">
                <a16:creationId xmlns:a16="http://schemas.microsoft.com/office/drawing/2014/main" id="{B4CEAED3-E305-9234-100C-3D044C972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208" y="3692339"/>
            <a:ext cx="3260828" cy="2445621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939CE93-663F-3B17-93BD-B5552C5F5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138830"/>
              </p:ext>
            </p:extLst>
          </p:nvPr>
        </p:nvGraphicFramePr>
        <p:xfrm>
          <a:off x="8013511" y="1663095"/>
          <a:ext cx="3185886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92943">
                  <a:extLst>
                    <a:ext uri="{9D8B030D-6E8A-4147-A177-3AD203B41FA5}">
                      <a16:colId xmlns:a16="http://schemas.microsoft.com/office/drawing/2014/main" val="1971573436"/>
                    </a:ext>
                  </a:extLst>
                </a:gridCol>
                <a:gridCol w="1592943">
                  <a:extLst>
                    <a:ext uri="{9D8B030D-6E8A-4147-A177-3AD203B41FA5}">
                      <a16:colId xmlns:a16="http://schemas.microsoft.com/office/drawing/2014/main" val="3576108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 err="1"/>
                        <a:t>Poles</a:t>
                      </a:r>
                      <a:endParaRPr lang="it-IT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noProof="0" err="1"/>
                        <a:t>Zeros</a:t>
                      </a:r>
                      <a:endParaRPr lang="it-IT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68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-2.917 + 3.241i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-0.239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70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-2.917 - 3.241i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52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3.087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62599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E300390-C1B8-B6F0-A19E-1A1F144E1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298264"/>
              </p:ext>
            </p:extLst>
          </p:nvPr>
        </p:nvGraphicFramePr>
        <p:xfrm>
          <a:off x="870476" y="1663095"/>
          <a:ext cx="326256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1280">
                  <a:extLst>
                    <a:ext uri="{9D8B030D-6E8A-4147-A177-3AD203B41FA5}">
                      <a16:colId xmlns:a16="http://schemas.microsoft.com/office/drawing/2014/main" val="1971573436"/>
                    </a:ext>
                  </a:extLst>
                </a:gridCol>
                <a:gridCol w="1631280">
                  <a:extLst>
                    <a:ext uri="{9D8B030D-6E8A-4147-A177-3AD203B41FA5}">
                      <a16:colId xmlns:a16="http://schemas.microsoft.com/office/drawing/2014/main" val="35761080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 err="1"/>
                        <a:t>Poles</a:t>
                      </a:r>
                      <a:endParaRPr lang="it-IT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noProof="0" err="1"/>
                        <a:t>Zeros</a:t>
                      </a:r>
                      <a:endParaRPr lang="it-IT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686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-2.920 + 3.238i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-0.242   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70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 -2.920 -3.238i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52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noProof="0"/>
                        <a:t>3.084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noProof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625996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F158EDB-F210-3D30-9E0C-9CF53BCB3127}"/>
              </a:ext>
            </a:extLst>
          </p:cNvPr>
          <p:cNvSpPr txBox="1"/>
          <p:nvPr/>
        </p:nvSpPr>
        <p:spPr>
          <a:xfrm>
            <a:off x="1759941" y="1251598"/>
            <a:ext cx="148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noProof="0"/>
              <a:t>True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01EC09-A2BF-0097-EF65-F2D60D4C3C5B}"/>
              </a:ext>
            </a:extLst>
          </p:cNvPr>
          <p:cNvSpPr txBox="1"/>
          <p:nvPr/>
        </p:nvSpPr>
        <p:spPr>
          <a:xfrm>
            <a:off x="8864639" y="1259996"/>
            <a:ext cx="148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noProof="0"/>
              <a:t>Gray-Box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036F1-0E2A-F0A6-E4C7-D242BA964963}"/>
              </a:ext>
            </a:extLst>
          </p:cNvPr>
          <p:cNvSpPr txBox="1"/>
          <p:nvPr/>
        </p:nvSpPr>
        <p:spPr>
          <a:xfrm>
            <a:off x="689102" y="6380948"/>
            <a:ext cx="24942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accent2"/>
                </a:solidFill>
              </a:rPr>
              <a:t>Fontana</a:t>
            </a:r>
          </a:p>
        </p:txBody>
      </p:sp>
    </p:spTree>
    <p:extLst>
      <p:ext uri="{BB962C8B-B14F-4D97-AF65-F5344CB8AC3E}">
        <p14:creationId xmlns:p14="http://schemas.microsoft.com/office/powerpoint/2010/main" val="375597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ferred" id="{545969D9-16BF-2442-967C-43BBC8D3C61D}" vid="{BF1F019F-605E-C540-82F6-55A7364779C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DE7DE8-0743-4BE4-AE4C-DC7F07012C0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FB4A24C-CCE9-4740-BAFA-219F1C86C7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D056C4-A927-4BAC-8BD5-4F73ED8EFD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19990</TotalTime>
  <Words>6477</Words>
  <Application>Microsoft Macintosh PowerPoint</Application>
  <PresentationFormat>Widescreen</PresentationFormat>
  <Paragraphs>757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Aptos</vt:lpstr>
      <vt:lpstr>Arial</vt:lpstr>
      <vt:lpstr>Calibri</vt:lpstr>
      <vt:lpstr>Cambria Math</vt:lpstr>
      <vt:lpstr>SF Pro Display</vt:lpstr>
      <vt:lpstr>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Piero Fontana</dc:creator>
  <cp:lastModifiedBy>Piero Fontana</cp:lastModifiedBy>
  <cp:revision>22</cp:revision>
  <dcterms:created xsi:type="dcterms:W3CDTF">2025-06-01T13:25:30Z</dcterms:created>
  <dcterms:modified xsi:type="dcterms:W3CDTF">2025-07-19T17:22:38Z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